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65" r:id="rId3"/>
    <p:sldId id="261" r:id="rId4"/>
    <p:sldId id="268" r:id="rId5"/>
    <p:sldId id="271" r:id="rId6"/>
    <p:sldId id="260" r:id="rId7"/>
    <p:sldId id="267" r:id="rId8"/>
    <p:sldId id="266" r:id="rId9"/>
    <p:sldId id="269" r:id="rId10"/>
    <p:sldId id="257" r:id="rId11"/>
    <p:sldId id="263" r:id="rId12"/>
    <p:sldId id="259" r:id="rId13"/>
    <p:sldId id="264" r:id="rId14"/>
    <p:sldId id="270" r:id="rId15"/>
    <p:sldId id="279" r:id="rId16"/>
    <p:sldId id="274" r:id="rId17"/>
    <p:sldId id="272" r:id="rId18"/>
    <p:sldId id="275" r:id="rId19"/>
    <p:sldId id="273" r:id="rId20"/>
    <p:sldId id="276" r:id="rId21"/>
    <p:sldId id="277" r:id="rId22"/>
    <p:sldId id="282" r:id="rId23"/>
    <p:sldId id="280" r:id="rId24"/>
    <p:sldId id="278" r:id="rId25"/>
    <p:sldId id="281" r:id="rId26"/>
    <p:sldId id="283" r:id="rId27"/>
    <p:sldId id="286" r:id="rId28"/>
    <p:sldId id="287"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26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19" name="Дата 18"/>
          <p:cNvSpPr>
            <a:spLocks noGrp="1"/>
          </p:cNvSpPr>
          <p:nvPr>
            <p:ph type="dt" sz="half" idx="10"/>
          </p:nvPr>
        </p:nvSpPr>
        <p:spPr/>
        <p:txBody>
          <a:bodyPr/>
          <a:lstStyle/>
          <a:p>
            <a:fld id="{C191065C-1671-429C-88A7-D51E06A8B7F8}" type="datetimeFigureOut">
              <a:rPr lang="ru-RU" smtClean="0"/>
              <a:t>16.06.2022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11" name="Номер слайда 10"/>
          <p:cNvSpPr>
            <a:spLocks noGrp="1"/>
          </p:cNvSpPr>
          <p:nvPr>
            <p:ph type="sldNum" sz="quarter" idx="12"/>
          </p:nvPr>
        </p:nvSpPr>
        <p:spPr/>
        <p:txBody>
          <a:bodyPr/>
          <a:lstStyle/>
          <a:p>
            <a:fld id="{F8E3E4DF-2BA5-4343-AAAA-32335E3E019D}"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kumimoji="0" lang="ru-RU"/>
              <a:t>Образец заголовка</a:t>
            </a:r>
            <a:endParaRPr kumimoji="0" lang="en-US"/>
          </a:p>
        </p:txBody>
      </p:sp>
      <p:sp>
        <p:nvSpPr>
          <p:cNvPr id="3" name="Содержимое 2"/>
          <p:cNvSpPr>
            <a:spLocks noGrp="1"/>
          </p:cNvSpPr>
          <p:nvPr>
            <p:ph idx="1"/>
          </p:nvPr>
        </p:nvSpPr>
        <p:spPr>
          <a:xfrm>
            <a:off x="502920" y="530352"/>
            <a:ext cx="8183880" cy="4187952"/>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C191065C-1671-429C-88A7-D51E06A8B7F8}" type="datetimeFigureOut">
              <a:rPr lang="ru-RU" smtClean="0"/>
              <a:t>16.06.2022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E3E4DF-2BA5-4343-AAAA-32335E3E019D}"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C191065C-1671-429C-88A7-D51E06A8B7F8}" type="datetimeFigureOut">
              <a:rPr lang="ru-RU" smtClean="0"/>
              <a:t>16.06.2022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E3E4DF-2BA5-4343-AAAA-32335E3E019D}"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C191065C-1671-429C-88A7-D51E06A8B7F8}" type="datetimeFigureOut">
              <a:rPr lang="ru-RU" smtClean="0"/>
              <a:t>16.06.2022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8E3E4DF-2BA5-4343-AAAA-32335E3E019D}"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Содержимое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C191065C-1671-429C-88A7-D51E06A8B7F8}" type="datetimeFigureOut">
              <a:rPr lang="ru-RU" smtClean="0"/>
              <a:t>16.06.2022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8E3E4DF-2BA5-4343-AAAA-32335E3E019D}"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C191065C-1671-429C-88A7-D51E06A8B7F8}" type="datetimeFigureOut">
              <a:rPr lang="ru-RU" smtClean="0"/>
              <a:t>16.06.2022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8E3E4DF-2BA5-4343-AAAA-32335E3E019D}"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C191065C-1671-429C-88A7-D51E06A8B7F8}" type="datetimeFigureOut">
              <a:rPr lang="ru-RU" smtClean="0"/>
              <a:t>16.06.2022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8E3E4DF-2BA5-4343-AAAA-32335E3E019D}"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C191065C-1671-429C-88A7-D51E06A8B7F8}" type="datetimeFigureOut">
              <a:rPr lang="ru-RU" smtClean="0"/>
              <a:t>16.06.2022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8E3E4DF-2BA5-4343-AAAA-32335E3E019D}"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C191065C-1671-429C-88A7-D51E06A8B7F8}" type="datetimeFigureOut">
              <a:rPr lang="ru-RU" smtClean="0"/>
              <a:t>16.06.2022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8E3E4DF-2BA5-4343-AAAA-32335E3E019D}" type="slidenum">
              <a:rPr lang="ru-RU" smtClean="0"/>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C191065C-1671-429C-88A7-D51E06A8B7F8}" type="datetimeFigureOut">
              <a:rPr lang="ru-RU" smtClean="0"/>
              <a:t>16.06.2022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E3E4DF-2BA5-4343-AAAA-32335E3E019D}"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C191065C-1671-429C-88A7-D51E06A8B7F8}" type="datetimeFigureOut">
              <a:rPr lang="ru-RU" smtClean="0"/>
              <a:t>16.06.2022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E3E4DF-2BA5-4343-AAAA-32335E3E019D}"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p>
            <a:r>
              <a:rPr kumimoji="0" lang="ru-RU"/>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C191065C-1671-429C-88A7-D51E06A8B7F8}" type="datetimeFigureOut">
              <a:rPr lang="ru-RU" smtClean="0"/>
              <a:t>16.06.2022</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F8E3E4DF-2BA5-4343-AAAA-32335E3E019D}"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19200" y="3571876"/>
            <a:ext cx="6858000" cy="1304924"/>
          </a:xfrm>
        </p:spPr>
        <p:txBody>
          <a:bodyPr>
            <a:normAutofit fontScale="90000"/>
          </a:bodyPr>
          <a:lstStyle/>
          <a:p>
            <a:r>
              <a:rPr lang="ru-RU" sz="4400" dirty="0"/>
              <a:t>Отчет по самообразованию </a:t>
            </a:r>
            <a:br>
              <a:rPr lang="ru-RU" sz="4400" dirty="0"/>
            </a:br>
            <a:r>
              <a:rPr lang="ru-RU" sz="4400" dirty="0"/>
              <a:t>за 2021-2022 учебный </a:t>
            </a:r>
            <a:r>
              <a:rPr lang="ru-RU" sz="4400" dirty="0" smtClean="0"/>
              <a:t>год</a:t>
            </a:r>
            <a:endParaRPr lang="ru-RU" dirty="0"/>
          </a:p>
        </p:txBody>
      </p:sp>
      <p:sp>
        <p:nvSpPr>
          <p:cNvPr id="3" name="Подзаголовок 2"/>
          <p:cNvSpPr>
            <a:spLocks noGrp="1"/>
          </p:cNvSpPr>
          <p:nvPr>
            <p:ph type="subTitle" idx="1"/>
          </p:nvPr>
        </p:nvSpPr>
        <p:spPr>
          <a:xfrm>
            <a:off x="3286116" y="5000636"/>
            <a:ext cx="4786346" cy="1285884"/>
          </a:xfrm>
        </p:spPr>
        <p:txBody>
          <a:bodyPr>
            <a:normAutofit fontScale="92500" lnSpcReduction="20000"/>
          </a:bodyPr>
          <a:lstStyle/>
          <a:p>
            <a:r>
              <a:rPr lang="ru-RU" dirty="0"/>
              <a:t>МОУДО «ТЦДТ»</a:t>
            </a:r>
          </a:p>
          <a:p>
            <a:r>
              <a:rPr lang="ru-RU" dirty="0"/>
              <a:t>Педагог высшей категории</a:t>
            </a:r>
          </a:p>
          <a:p>
            <a:r>
              <a:rPr lang="ru-RU" dirty="0"/>
              <a:t>Горячева Елена Анатольевна</a:t>
            </a:r>
          </a:p>
          <a:p>
            <a:pPr algn="l"/>
            <a:r>
              <a:rPr lang="ru-RU" dirty="0"/>
              <a:t> июнь2022</a:t>
            </a:r>
          </a:p>
          <a:p>
            <a:pPr algn="l"/>
            <a:r>
              <a:rPr lang="ru-RU" dirty="0"/>
              <a:t> Тихвин</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6672"/>
            <a:ext cx="8293131" cy="719836"/>
          </a:xfrm>
        </p:spPr>
        <p:txBody>
          <a:bodyPr/>
          <a:lstStyle/>
          <a:p>
            <a:r>
              <a:rPr lang="ru-RU" dirty="0"/>
              <a:t>Облицовочная плитка </a:t>
            </a:r>
          </a:p>
        </p:txBody>
      </p:sp>
      <p:sp>
        <p:nvSpPr>
          <p:cNvPr id="3" name="Содержимое 2"/>
          <p:cNvSpPr>
            <a:spLocks noGrp="1"/>
          </p:cNvSpPr>
          <p:nvPr>
            <p:ph idx="1"/>
          </p:nvPr>
        </p:nvSpPr>
        <p:spPr>
          <a:xfrm>
            <a:off x="107504" y="1196508"/>
            <a:ext cx="8643998" cy="4625989"/>
          </a:xfrm>
        </p:spPr>
        <p:txBody>
          <a:bodyPr>
            <a:noAutofit/>
          </a:bodyPr>
          <a:lstStyle/>
          <a:p>
            <a:pPr algn="just">
              <a:buNone/>
            </a:pPr>
            <a:r>
              <a:rPr lang="ru-RU" sz="1600" dirty="0"/>
              <a:t>      </a:t>
            </a:r>
            <a:r>
              <a:rPr lang="ru-RU" sz="1600" dirty="0" smtClean="0"/>
              <a:t>Облицовочная </a:t>
            </a:r>
            <a:r>
              <a:rPr lang="ru-RU" sz="1600" dirty="0"/>
              <a:t>плитка — «лицевая пластина, как и изразец, но не имеющая румпы». Исследователи, изучавшие историю керамических материалов в России, зачастую игнорировали существенные различия керамической плитки и изразцов. Пример — суждение советского искусствоведа Юрия Овсянникова, что в 1709 году в Новоиерусалимском монастыре пленными шведами было налажено производство «живописных плиток и изразцов </a:t>
            </a:r>
            <a:r>
              <a:rPr lang="ru-RU" sz="1600" dirty="0" smtClean="0"/>
              <a:t>«на </a:t>
            </a:r>
            <a:r>
              <a:rPr lang="ru-RU" sz="1600" dirty="0"/>
              <a:t>манер </a:t>
            </a:r>
            <a:r>
              <a:rPr lang="ru-RU" sz="1600" dirty="0" smtClean="0"/>
              <a:t>голландских».</a:t>
            </a:r>
            <a:r>
              <a:rPr lang="ru-RU" sz="1600" dirty="0"/>
              <a:t> В Голландии, в частности в Делфте, действительно существовало производство плоских расписных, синим кобальтом по белому, облицовочных плиток, каковые и были взяты по распоряжению царя Петра I в качестве образцов для отечественного производства в Ямбурге и </a:t>
            </a:r>
            <a:r>
              <a:rPr lang="ru-RU" sz="1600" dirty="0" err="1"/>
              <a:t>Новоиерусалимском</a:t>
            </a:r>
            <a:r>
              <a:rPr lang="ru-RU" sz="1600" dirty="0"/>
              <a:t> монастыре. Как написано в документах, их производили «два пленных шведа и один русский солдат». Но эти плитки не следует считать изразцами. С другой стороны, средневековые германские и скандинавские печные «рамочные изразцы» не имели </a:t>
            </a:r>
            <a:r>
              <a:rPr lang="ru-RU" sz="1600" dirty="0" smtClean="0"/>
              <a:t>румпы, </a:t>
            </a:r>
            <a:r>
              <a:rPr lang="ru-RU" sz="1600" dirty="0"/>
              <a:t>в то время как исторические источники «чётко различают изразцы (образцы, </a:t>
            </a:r>
            <a:r>
              <a:rPr lang="ru-RU" sz="1600" dirty="0" err="1"/>
              <a:t>кафли</a:t>
            </a:r>
            <a:r>
              <a:rPr lang="ru-RU" sz="1600" dirty="0"/>
              <a:t>, </a:t>
            </a:r>
            <a:r>
              <a:rPr lang="ru-RU" sz="1600" dirty="0" err="1"/>
              <a:t>кахли</a:t>
            </a:r>
            <a:r>
              <a:rPr lang="ru-RU" sz="1600" dirty="0"/>
              <a:t>) и плитку».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lstStyle/>
          <a:p>
            <a:r>
              <a:rPr lang="ru-RU" dirty="0"/>
              <a:t>Сентябрь-ноябрь 2021 </a:t>
            </a:r>
            <a:r>
              <a:rPr lang="ru-RU" dirty="0" smtClean="0"/>
              <a:t>года</a:t>
            </a:r>
            <a:endParaRPr lang="ru-RU" dirty="0"/>
          </a:p>
        </p:txBody>
      </p:sp>
      <p:sp>
        <p:nvSpPr>
          <p:cNvPr id="8" name="Текст 7"/>
          <p:cNvSpPr>
            <a:spLocks noGrp="1"/>
          </p:cNvSpPr>
          <p:nvPr>
            <p:ph type="body" idx="1"/>
          </p:nvPr>
        </p:nvSpPr>
        <p:spPr>
          <a:xfrm>
            <a:off x="457200" y="500042"/>
            <a:ext cx="4040188" cy="2000264"/>
          </a:xfrm>
        </p:spPr>
        <p:txBody>
          <a:bodyPr>
            <a:noAutofit/>
          </a:bodyPr>
          <a:lstStyle/>
          <a:p>
            <a:r>
              <a:rPr lang="ru-RU" sz="1800" dirty="0"/>
              <a:t>Живописные плитки изразцов </a:t>
            </a:r>
            <a:r>
              <a:rPr lang="ru-RU" sz="1800" dirty="0" smtClean="0"/>
              <a:t>«на </a:t>
            </a:r>
            <a:r>
              <a:rPr lang="ru-RU" sz="1800" dirty="0"/>
              <a:t>манер </a:t>
            </a:r>
            <a:r>
              <a:rPr lang="ru-RU" sz="1800" dirty="0" smtClean="0"/>
              <a:t>голландских». </a:t>
            </a:r>
            <a:r>
              <a:rPr lang="ru-RU" sz="1800" dirty="0"/>
              <a:t>В Голландии существовало производство плоских расписных, синим кобальтом по белому, </a:t>
            </a:r>
            <a:r>
              <a:rPr lang="ru-RU" sz="2000" dirty="0"/>
              <a:t>облицовочных плиток.</a:t>
            </a:r>
          </a:p>
        </p:txBody>
      </p:sp>
      <p:sp>
        <p:nvSpPr>
          <p:cNvPr id="9" name="Текст 8"/>
          <p:cNvSpPr>
            <a:spLocks noGrp="1"/>
          </p:cNvSpPr>
          <p:nvPr>
            <p:ph type="body" sz="half" idx="3"/>
          </p:nvPr>
        </p:nvSpPr>
        <p:spPr>
          <a:xfrm>
            <a:off x="4645025" y="428604"/>
            <a:ext cx="4041775" cy="2071701"/>
          </a:xfrm>
        </p:spPr>
        <p:txBody>
          <a:bodyPr>
            <a:noAutofit/>
          </a:bodyPr>
          <a:lstStyle/>
          <a:p>
            <a:r>
              <a:rPr lang="ru-RU" sz="1800" dirty="0"/>
              <a:t>Роспись плитки на манер голландских мастеров и в стиле итальянской майолики. Подготовка к росписи блюда.</a:t>
            </a:r>
          </a:p>
          <a:p>
            <a:r>
              <a:rPr lang="ru-RU" sz="1800" dirty="0"/>
              <a:t>Практическая работа на курсах. </a:t>
            </a:r>
          </a:p>
        </p:txBody>
      </p:sp>
      <p:pic>
        <p:nvPicPr>
          <p:cNvPr id="5" name="Содержимое 4" descr="-U3ZFDqszsUXKXv-mi8rWl7nuBNqkS9DQ7SQVRgFTvUi87NHEX9LJ-H7_H0b0tvWsNuGKobK38iu9e0jg66mYFmY.jpg"/>
          <p:cNvPicPr>
            <a:picLocks noGrp="1" noChangeAspect="1"/>
          </p:cNvPicPr>
          <p:nvPr>
            <p:ph sz="quarter" idx="2"/>
          </p:nvPr>
        </p:nvPicPr>
        <p:blipFill>
          <a:blip r:embed="rId2" cstate="email">
            <a:extLst>
              <a:ext uri="{28A0092B-C50C-407E-A947-70E740481C1C}">
                <a14:useLocalDpi xmlns:a14="http://schemas.microsoft.com/office/drawing/2010/main"/>
              </a:ext>
            </a:extLst>
          </a:blip>
          <a:stretch>
            <a:fillRect/>
          </a:stretch>
        </p:blipFill>
        <p:spPr>
          <a:xfrm>
            <a:off x="1062975" y="2714620"/>
            <a:ext cx="3179812" cy="2786082"/>
          </a:xfrm>
        </p:spPr>
      </p:pic>
      <p:pic>
        <p:nvPicPr>
          <p:cNvPr id="6" name="Содержимое 5" descr="v7RKd1xquz0uVB1QZxl7o1ZT2a2cY4fskiw4TJKuscg-b1ZsdGIY36-U7S1TWAklRPMeUMeOL2Hrki7zHXFQyEWV.jpg"/>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5000628" y="2714620"/>
            <a:ext cx="2786082" cy="2786082"/>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4797152"/>
            <a:ext cx="8183880" cy="1051560"/>
          </a:xfrm>
        </p:spPr>
        <p:txBody>
          <a:bodyPr/>
          <a:lstStyle/>
          <a:p>
            <a:r>
              <a:rPr lang="ru-RU" b="1" dirty="0"/>
              <a:t>Итальянская майолика</a:t>
            </a:r>
            <a:r>
              <a:rPr lang="ru-RU" dirty="0"/>
              <a:t> </a:t>
            </a:r>
          </a:p>
        </p:txBody>
      </p:sp>
      <p:sp>
        <p:nvSpPr>
          <p:cNvPr id="3" name="Содержимое 2"/>
          <p:cNvSpPr>
            <a:spLocks noGrp="1"/>
          </p:cNvSpPr>
          <p:nvPr>
            <p:ph idx="1"/>
          </p:nvPr>
        </p:nvSpPr>
        <p:spPr>
          <a:xfrm>
            <a:off x="467544" y="836712"/>
            <a:ext cx="7772536" cy="3816424"/>
          </a:xfrm>
        </p:spPr>
        <p:txBody>
          <a:bodyPr>
            <a:normAutofit/>
          </a:bodyPr>
          <a:lstStyle/>
          <a:p>
            <a:pPr algn="just">
              <a:buNone/>
            </a:pPr>
            <a:r>
              <a:rPr lang="ru-RU" sz="1800" b="1" dirty="0"/>
              <a:t>     Майолика</a:t>
            </a:r>
            <a:r>
              <a:rPr lang="ru-RU" sz="1800" dirty="0"/>
              <a:t> (итал. </a:t>
            </a:r>
            <a:r>
              <a:rPr lang="ru-RU" sz="1800" i="1" dirty="0" err="1"/>
              <a:t>Maiolica</a:t>
            </a:r>
            <a:r>
              <a:rPr lang="ru-RU" sz="1800" dirty="0"/>
              <a:t>) </a:t>
            </a:r>
            <a:r>
              <a:rPr lang="ru-RU" sz="1800" dirty="0" smtClean="0"/>
              <a:t>—разновидность</a:t>
            </a:r>
            <a:r>
              <a:rPr lang="ru-RU" sz="1800" dirty="0"/>
              <a:t> керамических изделий, изготовляемых из белой или серой обожжённой глины с пористым «черепком», в отличие от обычной керамики, покрытым не одним, а двумя слоями глазури. Вначале — непрозрачным слоем белой, оловянной, что позволяло расписывать поверхность изделия яркими красками по белому «сырому» фону ещё до обжига, аналогично фреске в архитектуре, а затем, поверх росписи, — прозрачным слоем блестящей свинцовой глазури, с последующим обжигом около 1000°С. </a:t>
            </a:r>
          </a:p>
          <a:p>
            <a:pPr algn="just">
              <a:buNone/>
            </a:pPr>
            <a:r>
              <a:rPr lang="ru-RU" sz="1800" dirty="0"/>
              <a:t>      Из майолики в Италии изготавливали посуду: блюда, тарелки, кувшины, чаши, большие двойные сосуды — «холодильники».</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796908"/>
          </a:xfrm>
        </p:spPr>
        <p:txBody>
          <a:bodyPr>
            <a:normAutofit/>
          </a:bodyPr>
          <a:lstStyle/>
          <a:p>
            <a:r>
              <a:rPr lang="ru-RU" dirty="0"/>
              <a:t>Немного из </a:t>
            </a:r>
            <a:r>
              <a:rPr lang="ru-RU" dirty="0" smtClean="0"/>
              <a:t>истории</a:t>
            </a:r>
            <a:endParaRPr lang="ru-RU" dirty="0"/>
          </a:p>
        </p:txBody>
      </p:sp>
      <p:sp>
        <p:nvSpPr>
          <p:cNvPr id="3" name="Содержимое 2"/>
          <p:cNvSpPr>
            <a:spLocks noGrp="1"/>
          </p:cNvSpPr>
          <p:nvPr>
            <p:ph sz="half" idx="1"/>
          </p:nvPr>
        </p:nvSpPr>
        <p:spPr>
          <a:xfrm>
            <a:off x="514352" y="1214422"/>
            <a:ext cx="4561704" cy="4662850"/>
          </a:xfrm>
        </p:spPr>
        <p:txBody>
          <a:bodyPr>
            <a:noAutofit/>
          </a:bodyPr>
          <a:lstStyle/>
          <a:p>
            <a:pPr>
              <a:buNone/>
            </a:pPr>
            <a:r>
              <a:rPr lang="ru-RU" sz="1800" dirty="0"/>
              <a:t>  В популярной литературе словом «майолика» часто называют самые разные керамические изделия: облицовочные плитки, изразцы, любую «поливную» (глазурованную) керамику. Однако настоящая майолика представляет собой итальянское изобретение, </a:t>
            </a:r>
            <a:r>
              <a:rPr lang="ru-RU" sz="1800" dirty="0" smtClean="0"/>
              <a:t>поэтому </a:t>
            </a:r>
            <a:r>
              <a:rPr lang="ru-RU" sz="1800" dirty="0"/>
              <a:t>правильнее столь специфичную технику двойного глазурования под роспись связывать с изделиями, имеющими конкретное место происхождения — ренессансную Италию.</a:t>
            </a:r>
          </a:p>
        </p:txBody>
      </p:sp>
      <p:pic>
        <p:nvPicPr>
          <p:cNvPr id="6" name="Содержимое 5" descr="cyvMCqnHRmbsfk2qs5fkP9ZJ3qE3BWXe-9C7T2V5n7xzx7EsQiAw8KZH787ewfpJ1-g4cuRdfqRfzPZi52i6ewQX.jpg"/>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5004048" y="1214422"/>
            <a:ext cx="3610743" cy="289813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869160"/>
            <a:ext cx="8183880" cy="1051560"/>
          </a:xfrm>
        </p:spPr>
        <p:txBody>
          <a:bodyPr>
            <a:noAutofit/>
          </a:bodyPr>
          <a:lstStyle/>
          <a:p>
            <a:r>
              <a:rPr lang="ru-RU" sz="2800" dirty="0"/>
              <a:t>Блюдо, выполненное в традициях итальянской </a:t>
            </a:r>
            <a:r>
              <a:rPr lang="ru-RU" sz="2800" dirty="0" smtClean="0"/>
              <a:t>майолики</a:t>
            </a:r>
            <a:endParaRPr lang="ru-RU" sz="2800" dirty="0"/>
          </a:p>
        </p:txBody>
      </p:sp>
      <p:pic>
        <p:nvPicPr>
          <p:cNvPr id="5" name="Содержимое 4" descr="1652205333974.jpg"/>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1331640" y="771896"/>
            <a:ext cx="2810029" cy="3746705"/>
          </a:xfrm>
        </p:spPr>
      </p:pic>
      <p:pic>
        <p:nvPicPr>
          <p:cNvPr id="6" name="Содержимое 5" descr="lLqQtTksy8cXgiJEv-TWg73vDoxwzjacaOsnVM1G9nAQVxCynqFGwalehyWijaROpKcBPPEz3s_P9e9hcpVKzAE8.jpg"/>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716016" y="753814"/>
            <a:ext cx="2817024" cy="3756031"/>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9"/>
          <p:cNvSpPr>
            <a:spLocks noGrp="1"/>
          </p:cNvSpPr>
          <p:nvPr>
            <p:ph type="title"/>
          </p:nvPr>
        </p:nvSpPr>
        <p:spPr>
          <a:xfrm>
            <a:off x="539552" y="4869160"/>
            <a:ext cx="8183880" cy="1051560"/>
          </a:xfrm>
        </p:spPr>
        <p:txBody>
          <a:bodyPr/>
          <a:lstStyle/>
          <a:p>
            <a:r>
              <a:rPr lang="ru-RU" dirty="0"/>
              <a:t>Итоговая </a:t>
            </a:r>
            <a:r>
              <a:rPr lang="ru-RU" dirty="0" smtClean="0"/>
              <a:t>работа</a:t>
            </a:r>
            <a:endParaRPr lang="ru-RU" dirty="0"/>
          </a:p>
        </p:txBody>
      </p:sp>
      <p:pic>
        <p:nvPicPr>
          <p:cNvPr id="13" name="Содержимое 12" descr="ZWFYVyg4WZiUQn8v0c6B9muA7p9XIGYSqtDd5KhHYFuTeCBTkH1RtI8hWKeT6Sk7QlYCIjuaNi-TWtmbnQ0d77qt.jpg"/>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683568" y="626783"/>
            <a:ext cx="2931062" cy="3906887"/>
          </a:xfrm>
        </p:spPr>
      </p:pic>
      <p:pic>
        <p:nvPicPr>
          <p:cNvPr id="14" name="Содержимое 13" descr="avP0-QYJbs_b8eDGuDL62REvnFK34YEXpASlqBaNTHofEulQxhwGkTWyw3WFyFqorKICKALMi8BsMutkDbnfsG9a.jpg"/>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3779912" y="764704"/>
            <a:ext cx="4752528" cy="3564397"/>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a:xfrm>
            <a:off x="539552" y="4869160"/>
            <a:ext cx="8183880" cy="1051560"/>
          </a:xfrm>
        </p:spPr>
        <p:txBody>
          <a:bodyPr>
            <a:normAutofit fontScale="90000"/>
          </a:bodyPr>
          <a:lstStyle/>
          <a:p>
            <a:r>
              <a:rPr lang="ru-RU" dirty="0"/>
              <a:t>Предметное использование полученных знаний и </a:t>
            </a:r>
            <a:r>
              <a:rPr lang="ru-RU" dirty="0" smtClean="0"/>
              <a:t>умений</a:t>
            </a:r>
            <a:endParaRPr lang="ru-RU" dirty="0"/>
          </a:p>
        </p:txBody>
      </p:sp>
      <p:pic>
        <p:nvPicPr>
          <p:cNvPr id="7" name="Содержимое 6" descr="P9DEr0aCCqvrBjWYFk6KE9qq2aYs9iw-IFFC7y691hrzRGlbwo-J6E89zCH7To2PGTVSPHfqfYxAjpmJN4dp1DFR.jpg"/>
          <p:cNvPicPr>
            <a:picLocks noGrp="1" noChangeAspect="1"/>
          </p:cNvPicPr>
          <p:nvPr>
            <p:ph sz="quarter" idx="2"/>
          </p:nvPr>
        </p:nvPicPr>
        <p:blipFill>
          <a:blip r:embed="rId2" cstate="email">
            <a:extLst>
              <a:ext uri="{28A0092B-C50C-407E-A947-70E740481C1C}">
                <a14:useLocalDpi xmlns:a14="http://schemas.microsoft.com/office/drawing/2010/main"/>
              </a:ext>
            </a:extLst>
          </a:blip>
          <a:stretch>
            <a:fillRect/>
          </a:stretch>
        </p:blipFill>
        <p:spPr>
          <a:xfrm>
            <a:off x="1043608" y="980727"/>
            <a:ext cx="3489325" cy="3489325"/>
          </a:xfrm>
        </p:spPr>
      </p:pic>
      <p:pic>
        <p:nvPicPr>
          <p:cNvPr id="8" name="Содержимое 7" descr="forA-FkZeXpg0vwLxO-9aoN7OZxopoQcAoNPFTY5W69yNKfC4GlQTtBpTMgvxm8Sy0SfVgUoMdAHyv4h-FI4Qeff.jpg"/>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5292080" y="980727"/>
            <a:ext cx="2616076" cy="3489325"/>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0909" y="461929"/>
            <a:ext cx="8229600" cy="582594"/>
          </a:xfrm>
        </p:spPr>
        <p:txBody>
          <a:bodyPr>
            <a:normAutofit fontScale="90000"/>
          </a:bodyPr>
          <a:lstStyle/>
          <a:p>
            <a:r>
              <a:rPr lang="ru-RU" dirty="0"/>
              <a:t>Результаты работы</a:t>
            </a:r>
          </a:p>
        </p:txBody>
      </p:sp>
      <p:sp>
        <p:nvSpPr>
          <p:cNvPr id="3" name="Текст 2"/>
          <p:cNvSpPr>
            <a:spLocks noGrp="1"/>
          </p:cNvSpPr>
          <p:nvPr>
            <p:ph type="body" idx="1"/>
          </p:nvPr>
        </p:nvSpPr>
        <p:spPr>
          <a:xfrm>
            <a:off x="457200" y="1214422"/>
            <a:ext cx="4040188" cy="960453"/>
          </a:xfrm>
        </p:spPr>
        <p:txBody>
          <a:bodyPr>
            <a:normAutofit/>
          </a:bodyPr>
          <a:lstStyle/>
          <a:p>
            <a:r>
              <a:rPr lang="ru-RU" sz="1800" dirty="0"/>
              <a:t>Изразцы, </a:t>
            </a:r>
            <a:r>
              <a:rPr lang="ru-RU" sz="1800" dirty="0" smtClean="0"/>
              <a:t>изготовленные </a:t>
            </a:r>
            <a:r>
              <a:rPr lang="ru-RU" sz="1800" dirty="0"/>
              <a:t>учащимися мастерской «Сирин»</a:t>
            </a:r>
          </a:p>
        </p:txBody>
      </p:sp>
      <p:sp>
        <p:nvSpPr>
          <p:cNvPr id="5" name="Текст 4"/>
          <p:cNvSpPr>
            <a:spLocks noGrp="1"/>
          </p:cNvSpPr>
          <p:nvPr>
            <p:ph type="body" sz="half" idx="3"/>
          </p:nvPr>
        </p:nvSpPr>
        <p:spPr>
          <a:xfrm>
            <a:off x="4645025" y="928670"/>
            <a:ext cx="4041775" cy="1643073"/>
          </a:xfrm>
        </p:spPr>
        <p:txBody>
          <a:bodyPr>
            <a:normAutofit/>
          </a:bodyPr>
          <a:lstStyle/>
          <a:p>
            <a:r>
              <a:rPr lang="ru-RU" sz="1800" dirty="0"/>
              <a:t>Творческая работа, которая стала «Лауреатом» международного  конкурса  «Комната моей мечты»</a:t>
            </a:r>
          </a:p>
        </p:txBody>
      </p:sp>
      <p:pic>
        <p:nvPicPr>
          <p:cNvPr id="8" name="Содержимое 7" descr="IMG_6020.JPG"/>
          <p:cNvPicPr>
            <a:picLocks noGrp="1" noChangeAspect="1"/>
          </p:cNvPicPr>
          <p:nvPr>
            <p:ph sz="quarter" idx="2"/>
          </p:nvPr>
        </p:nvPicPr>
        <p:blipFill>
          <a:blip r:embed="rId2" cstate="email">
            <a:extLst>
              <a:ext uri="{28A0092B-C50C-407E-A947-70E740481C1C}">
                <a14:useLocalDpi xmlns:a14="http://schemas.microsoft.com/office/drawing/2010/main"/>
              </a:ext>
            </a:extLst>
          </a:blip>
          <a:stretch>
            <a:fillRect/>
          </a:stretch>
        </p:blipFill>
        <p:spPr>
          <a:xfrm>
            <a:off x="642910" y="2500306"/>
            <a:ext cx="3930650" cy="2947988"/>
          </a:xfrm>
        </p:spPr>
      </p:pic>
      <p:pic>
        <p:nvPicPr>
          <p:cNvPr id="9" name="Содержимое 8" descr="lvfJQ4iqjlk (1).jpg"/>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5220072" y="2500306"/>
            <a:ext cx="2736304" cy="3344762"/>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797152"/>
            <a:ext cx="8183880" cy="1051560"/>
          </a:xfrm>
        </p:spPr>
        <p:txBody>
          <a:bodyPr/>
          <a:lstStyle/>
          <a:p>
            <a:r>
              <a:rPr lang="ru-RU" dirty="0"/>
              <a:t>Февраль – май </a:t>
            </a:r>
            <a:r>
              <a:rPr lang="ru-RU" dirty="0" smtClean="0"/>
              <a:t>2022 года</a:t>
            </a:r>
            <a:endParaRPr lang="ru-RU" dirty="0"/>
          </a:p>
        </p:txBody>
      </p:sp>
      <p:sp>
        <p:nvSpPr>
          <p:cNvPr id="3" name="Содержимое 2"/>
          <p:cNvSpPr>
            <a:spLocks noGrp="1"/>
          </p:cNvSpPr>
          <p:nvPr>
            <p:ph idx="1"/>
          </p:nvPr>
        </p:nvSpPr>
        <p:spPr/>
        <p:txBody>
          <a:bodyPr>
            <a:noAutofit/>
          </a:bodyPr>
          <a:lstStyle/>
          <a:p>
            <a:pPr>
              <a:buNone/>
            </a:pPr>
            <a:r>
              <a:rPr lang="ru-RU" sz="1800" dirty="0"/>
              <a:t>       2022 год посвящен </a:t>
            </a:r>
            <a:r>
              <a:rPr lang="ru-RU" sz="1800" dirty="0">
                <a:solidFill>
                  <a:srgbClr val="FF0000"/>
                </a:solidFill>
              </a:rPr>
              <a:t>культурному наследию народов России</a:t>
            </a:r>
            <a:r>
              <a:rPr lang="ru-RU" sz="1800" dirty="0"/>
              <a:t>, следует из указа, который подписал президент страны Владимир Путин. Документ опубликован на портале правовой информации.</a:t>
            </a:r>
            <a:br>
              <a:rPr lang="ru-RU" sz="1800" dirty="0"/>
            </a:br>
            <a:r>
              <a:rPr lang="ru-RU" sz="1800" dirty="0"/>
              <a:t/>
            </a:r>
            <a:br>
              <a:rPr lang="ru-RU" sz="1800" dirty="0"/>
            </a:br>
            <a:r>
              <a:rPr lang="ru-RU" sz="1800" dirty="0" smtClean="0"/>
              <a:t>«Решение </a:t>
            </a:r>
            <a:r>
              <a:rPr lang="ru-RU" sz="1800" dirty="0"/>
              <a:t>было </a:t>
            </a:r>
            <a:r>
              <a:rPr lang="ru-RU" sz="1800" dirty="0" smtClean="0"/>
              <a:t>принято в </a:t>
            </a:r>
            <a:r>
              <a:rPr lang="ru-RU" sz="1800" dirty="0"/>
              <a:t>целях популяризации народного искусства и сохранения культурных традиций, памятников истории и культуры, этнокультурного многообразия, культурной самобытности всех народов и этнических общностей», — говорится в документе.</a:t>
            </a:r>
            <a:br>
              <a:rPr lang="ru-RU" sz="1800" dirty="0"/>
            </a:br>
            <a:r>
              <a:rPr lang="ru-RU" sz="1800" dirty="0"/>
              <a:t/>
            </a:r>
            <a:br>
              <a:rPr lang="ru-RU" sz="1800" dirty="0"/>
            </a:br>
            <a:r>
              <a:rPr lang="ru-RU" sz="1800" dirty="0"/>
              <a:t>Президент поручил правительству за два месяца образовать организационный комитет, а также разработать и утвердить план основных мероприятий по проведению Года культурного наследия народов России.</a:t>
            </a:r>
            <a:br>
              <a:rPr lang="ru-RU" sz="1800" dirty="0"/>
            </a:br>
            <a:r>
              <a:rPr lang="ru-RU" sz="1800" dirty="0"/>
              <a:t/>
            </a:r>
            <a:br>
              <a:rPr lang="ru-RU" sz="1800" dirty="0"/>
            </a:br>
            <a:endParaRPr lang="ru-RU"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39552" y="5229200"/>
            <a:ext cx="8147248" cy="663934"/>
          </a:xfrm>
        </p:spPr>
        <p:txBody>
          <a:bodyPr/>
          <a:lstStyle/>
          <a:p>
            <a:r>
              <a:rPr lang="ru-RU" dirty="0"/>
              <a:t>Старинные </a:t>
            </a:r>
            <a:r>
              <a:rPr lang="ru-RU" dirty="0" smtClean="0"/>
              <a:t>изразцы</a:t>
            </a:r>
            <a:endParaRPr lang="ru-RU" dirty="0"/>
          </a:p>
        </p:txBody>
      </p:sp>
      <p:pic>
        <p:nvPicPr>
          <p:cNvPr id="7" name="Содержимое 6" descr="GRBRigGLh7HtAkhVlY1gmLz4wEkp1JkmW7Cj8uLRDr2JRoSikkjTqs_wgKdIE1_zY9g7_0sDn0PFqVw9hWRb0hZp.jpg"/>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827584" y="692696"/>
            <a:ext cx="3292079" cy="4389438"/>
          </a:xfrm>
        </p:spPr>
      </p:pic>
      <p:pic>
        <p:nvPicPr>
          <p:cNvPr id="8" name="Содержимое 7" descr="-gNVeBP2p7lBF3COcNqPREo5aYenUz-KR7_b6cQ1Cwg4Uuhq0Nl_dBT_XpmDMtXqAHxxDLw4WG0MEbWCmRTeci9k.jpg"/>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076056" y="692696"/>
            <a:ext cx="3292079" cy="4389438"/>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26612" y="5157192"/>
            <a:ext cx="8183880" cy="663934"/>
          </a:xfrm>
        </p:spPr>
        <p:txBody>
          <a:bodyPr/>
          <a:lstStyle/>
          <a:p>
            <a:r>
              <a:rPr lang="ru-RU" dirty="0"/>
              <a:t>Историческая </a:t>
            </a:r>
            <a:r>
              <a:rPr lang="ru-RU" dirty="0" smtClean="0"/>
              <a:t>находка</a:t>
            </a:r>
            <a:endParaRPr lang="ru-RU" dirty="0"/>
          </a:p>
        </p:txBody>
      </p:sp>
      <p:sp>
        <p:nvSpPr>
          <p:cNvPr id="5" name="Содержимое 4"/>
          <p:cNvSpPr>
            <a:spLocks noGrp="1"/>
          </p:cNvSpPr>
          <p:nvPr>
            <p:ph sz="half" idx="1"/>
          </p:nvPr>
        </p:nvSpPr>
        <p:spPr>
          <a:xfrm>
            <a:off x="502920" y="530225"/>
            <a:ext cx="4933176" cy="4389438"/>
          </a:xfrm>
        </p:spPr>
        <p:txBody>
          <a:bodyPr>
            <a:normAutofit fontScale="70000" lnSpcReduction="20000"/>
          </a:bodyPr>
          <a:lstStyle/>
          <a:p>
            <a:pPr>
              <a:buNone/>
            </a:pPr>
            <a:r>
              <a:rPr lang="ru-RU" b="1" dirty="0"/>
              <a:t>     Изразцы́</a:t>
            </a:r>
            <a:r>
              <a:rPr lang="ru-RU" dirty="0"/>
              <a:t> — </a:t>
            </a:r>
            <a:r>
              <a:rPr lang="ru-RU" sz="2900" dirty="0"/>
              <a:t>керамические плитки, используемые для облицовки каминов, печей, стен. Важная техническая особенность изразцов — наличие с тыльной стороны коробчатого выступа — румпы, предназначенного для крепления. С лицевой стороны изразцы могут быть как гладкими, так и рельефными, «поливными» (покрытыми белой </a:t>
            </a:r>
            <a:r>
              <a:rPr lang="ru-RU" sz="2900" dirty="0" smtClean="0"/>
              <a:t>или цветной</a:t>
            </a:r>
            <a:r>
              <a:rPr lang="ru-RU" sz="2900" dirty="0"/>
              <a:t> глазурью или эмалью), или неглазурованными (терракотовыми). </a:t>
            </a:r>
          </a:p>
        </p:txBody>
      </p:sp>
      <p:pic>
        <p:nvPicPr>
          <p:cNvPr id="7" name="Содержимое 6" descr="6yoUQNwurWx00UZMAT3DOEvOTCJENgbG0UvQMSPfgViRD4jEjZLp8Mz1Qvw89S5BWpgCsFtQVV3gdo_oYPFktMNE (1).jpg"/>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5652120" y="537532"/>
            <a:ext cx="2859410" cy="4389438"/>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502920" y="4698359"/>
            <a:ext cx="8183880" cy="1051560"/>
          </a:xfrm>
        </p:spPr>
        <p:txBody>
          <a:bodyPr>
            <a:normAutofit/>
          </a:bodyPr>
          <a:lstStyle/>
          <a:p>
            <a:r>
              <a:rPr lang="ru-RU" sz="3000" b="1" dirty="0"/>
              <a:t>Изготовление рельефных изразцов</a:t>
            </a:r>
          </a:p>
        </p:txBody>
      </p:sp>
      <p:sp>
        <p:nvSpPr>
          <p:cNvPr id="6" name="Содержимое 5"/>
          <p:cNvSpPr>
            <a:spLocks noGrp="1"/>
          </p:cNvSpPr>
          <p:nvPr>
            <p:ph idx="1"/>
          </p:nvPr>
        </p:nvSpPr>
        <p:spPr>
          <a:xfrm>
            <a:off x="323528" y="620688"/>
            <a:ext cx="8183880" cy="4187952"/>
          </a:xfrm>
        </p:spPr>
        <p:txBody>
          <a:bodyPr>
            <a:normAutofit fontScale="55000" lnSpcReduction="20000"/>
          </a:bodyPr>
          <a:lstStyle/>
          <a:p>
            <a:pPr algn="just">
              <a:buNone/>
            </a:pPr>
            <a:r>
              <a:rPr lang="ru-RU" dirty="0"/>
              <a:t>      </a:t>
            </a:r>
            <a:r>
              <a:rPr lang="ru-RU" sz="3200" dirty="0"/>
              <a:t>Печной или декоративный архитектурный изразец XV—XVI века имел вид квадратной коробки, с толщиной лицевой пластинки около 1 см. На лицевой стороне коробки обычно делали изображение посредством оттиска рисунка, нарезанного на деревянной матрице, на влажной глиняной поверхности изразца. Мастер (обычно сам гончар или его помощник) вначале вырезал рисунок на липовой доске </a:t>
            </a:r>
            <a:r>
              <a:rPr lang="ru-RU" sz="3200" dirty="0" smtClean="0"/>
              <a:t>—</a:t>
            </a:r>
            <a:r>
              <a:rPr lang="ru-RU" sz="3200" i="1" dirty="0" smtClean="0"/>
              <a:t>негатив</a:t>
            </a:r>
            <a:r>
              <a:rPr lang="ru-RU" sz="3200" dirty="0"/>
              <a:t>, который после оттискивался на глиняную пластину на рабочем столе Изразцовая резьба была аналогична резьбе </a:t>
            </a:r>
            <a:r>
              <a:rPr lang="ru-RU" sz="3200" dirty="0" err="1"/>
              <a:t>ксилогравюры</a:t>
            </a:r>
            <a:r>
              <a:rPr lang="ru-RU" sz="3200" dirty="0"/>
              <a:t>, распространившейся в Европе XV века в связи с книгопечатанием. Далее к оборотной стороне пластины крепилась </a:t>
            </a:r>
            <a:r>
              <a:rPr lang="ru-RU" sz="3200" dirty="0" err="1"/>
              <a:t>румпа</a:t>
            </a:r>
            <a:r>
              <a:rPr lang="ru-RU" sz="3200" dirty="0"/>
              <a:t>, за счёт которой она держалась в кладке. Таким образом, изразец имел вид конической коробки, с высотой румпы около 8—9 см и толщиной — 1 см. На рубеже XVI—XVII века коническая коробка была заменена фигурной </a:t>
            </a:r>
            <a:r>
              <a:rPr lang="ru-RU" sz="3200" dirty="0" err="1"/>
              <a:t>румпой</a:t>
            </a:r>
            <a:r>
              <a:rPr lang="ru-RU" sz="3200" dirty="0"/>
              <a:t> с отверстиями для пропуска металлического дрота (проволоки), с целью крепления целой группы изразцов в один ряд на зеркале печи.</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65917" y="4880097"/>
            <a:ext cx="8229600" cy="912164"/>
          </a:xfrm>
        </p:spPr>
        <p:txBody>
          <a:bodyPr>
            <a:normAutofit fontScale="90000"/>
          </a:bodyPr>
          <a:lstStyle/>
          <a:p>
            <a:r>
              <a:rPr lang="ru-RU" sz="2800" dirty="0"/>
              <a:t>Подготовка к изготовлению изразца в современных </a:t>
            </a:r>
            <a:r>
              <a:rPr lang="ru-RU" sz="2800" dirty="0" smtClean="0"/>
              <a:t>условиях</a:t>
            </a:r>
            <a:endParaRPr lang="ru-RU" sz="2800" dirty="0"/>
          </a:p>
        </p:txBody>
      </p:sp>
      <p:sp>
        <p:nvSpPr>
          <p:cNvPr id="5" name="Текст 4"/>
          <p:cNvSpPr>
            <a:spLocks noGrp="1"/>
          </p:cNvSpPr>
          <p:nvPr>
            <p:ph type="body" idx="1"/>
          </p:nvPr>
        </p:nvSpPr>
        <p:spPr>
          <a:xfrm>
            <a:off x="457200" y="357167"/>
            <a:ext cx="3614734" cy="1000131"/>
          </a:xfrm>
        </p:spPr>
        <p:txBody>
          <a:bodyPr>
            <a:normAutofit/>
          </a:bodyPr>
          <a:lstStyle/>
          <a:p>
            <a:r>
              <a:rPr lang="ru-RU" sz="1800" dirty="0"/>
              <a:t>Отливка гипсовой  заготовки  для изразца.</a:t>
            </a:r>
          </a:p>
        </p:txBody>
      </p:sp>
      <p:sp>
        <p:nvSpPr>
          <p:cNvPr id="7" name="Текст 6"/>
          <p:cNvSpPr>
            <a:spLocks noGrp="1"/>
          </p:cNvSpPr>
          <p:nvPr>
            <p:ph type="body" sz="half" idx="3"/>
          </p:nvPr>
        </p:nvSpPr>
        <p:spPr>
          <a:xfrm>
            <a:off x="4071934" y="512232"/>
            <a:ext cx="4762873" cy="877776"/>
          </a:xfrm>
        </p:spPr>
        <p:txBody>
          <a:bodyPr>
            <a:normAutofit fontScale="92500" lnSpcReduction="10000"/>
          </a:bodyPr>
          <a:lstStyle/>
          <a:p>
            <a:r>
              <a:rPr lang="ru-RU" sz="1800" dirty="0"/>
              <a:t>Выбор картинки изразца. В данном случае- «Птица Сирин», так называется наша мастерская.</a:t>
            </a:r>
          </a:p>
        </p:txBody>
      </p:sp>
      <p:pic>
        <p:nvPicPr>
          <p:cNvPr id="9" name="Содержимое 8" descr="1652776781938.jpg"/>
          <p:cNvPicPr>
            <a:picLocks noGrp="1" noChangeAspect="1"/>
          </p:cNvPicPr>
          <p:nvPr>
            <p:ph sz="quarter" idx="2"/>
          </p:nvPr>
        </p:nvPicPr>
        <p:blipFill>
          <a:blip r:embed="rId2">
            <a:extLst>
              <a:ext uri="{28A0092B-C50C-407E-A947-70E740481C1C}">
                <a14:useLocalDpi xmlns:a14="http://schemas.microsoft.com/office/drawing/2010/main"/>
              </a:ext>
            </a:extLst>
          </a:blip>
          <a:stretch>
            <a:fillRect/>
          </a:stretch>
        </p:blipFill>
        <p:spPr>
          <a:xfrm>
            <a:off x="1000100" y="1500174"/>
            <a:ext cx="2419772" cy="3226363"/>
          </a:xfrm>
        </p:spPr>
      </p:pic>
      <p:pic>
        <p:nvPicPr>
          <p:cNvPr id="10" name="Содержимое 9" descr="AKepL1THaHz9HVxxcDd-kqVRyqKshKp2F3pTjDUPRsnl1AM6e_7gAHMJ7o5zY03GfOZeLGQt-9oALZ_Z75oZGLuR.jpg"/>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5076056" y="1500174"/>
            <a:ext cx="2401837" cy="3203573"/>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4804" y="5229200"/>
            <a:ext cx="8219256" cy="589816"/>
          </a:xfrm>
        </p:spPr>
        <p:txBody>
          <a:bodyPr>
            <a:normAutofit/>
          </a:bodyPr>
          <a:lstStyle/>
          <a:p>
            <a:r>
              <a:rPr lang="ru-RU" sz="3000" dirty="0"/>
              <a:t>Видеоролики для </a:t>
            </a:r>
            <a:r>
              <a:rPr lang="ru-RU" sz="3000" dirty="0" smtClean="0"/>
              <a:t>подготовки</a:t>
            </a:r>
            <a:endParaRPr lang="ru-RU" sz="3000" dirty="0"/>
          </a:p>
        </p:txBody>
      </p:sp>
      <p:sp>
        <p:nvSpPr>
          <p:cNvPr id="3" name="Текст 2"/>
          <p:cNvSpPr>
            <a:spLocks noGrp="1"/>
          </p:cNvSpPr>
          <p:nvPr>
            <p:ph type="body" idx="1"/>
          </p:nvPr>
        </p:nvSpPr>
        <p:spPr/>
        <p:txBody>
          <a:bodyPr>
            <a:normAutofit/>
          </a:bodyPr>
          <a:lstStyle/>
          <a:p>
            <a:r>
              <a:rPr lang="ru-RU" sz="1800" dirty="0"/>
              <a:t>Приготовление смазки для пластин.</a:t>
            </a:r>
          </a:p>
        </p:txBody>
      </p:sp>
      <p:sp>
        <p:nvSpPr>
          <p:cNvPr id="5" name="Текст 4"/>
          <p:cNvSpPr>
            <a:spLocks noGrp="1"/>
          </p:cNvSpPr>
          <p:nvPr>
            <p:ph type="body" sz="half" idx="3"/>
          </p:nvPr>
        </p:nvSpPr>
        <p:spPr>
          <a:xfrm>
            <a:off x="4860032" y="476672"/>
            <a:ext cx="3931920" cy="792162"/>
          </a:xfrm>
        </p:spPr>
        <p:txBody>
          <a:bodyPr>
            <a:normAutofit/>
          </a:bodyPr>
          <a:lstStyle/>
          <a:p>
            <a:r>
              <a:rPr lang="ru-RU" sz="1800" dirty="0"/>
              <a:t>Раскатка пластилина.</a:t>
            </a:r>
          </a:p>
        </p:txBody>
      </p:sp>
      <p:pic>
        <p:nvPicPr>
          <p:cNvPr id="14" name="Объект 13">
            <a:extLst>
              <a:ext uri="{FF2B5EF4-FFF2-40B4-BE49-F238E27FC236}">
                <a16:creationId xmlns:a16="http://schemas.microsoft.com/office/drawing/2014/main" id="{81EF53C3-54AC-4452-8F6F-65744371F725}"/>
              </a:ext>
            </a:extLst>
          </p:cNvPr>
          <p:cNvPicPr>
            <a:picLocks noGrp="1" noChangeAspect="1"/>
          </p:cNvPicPr>
          <p:nvPr>
            <p:ph sz="quarter" idx="2"/>
          </p:nvPr>
        </p:nvPicPr>
        <p:blipFill>
          <a:blip r:embed="rId2">
            <a:extLst>
              <a:ext uri="{28A0092B-C50C-407E-A947-70E740481C1C}">
                <a14:useLocalDpi xmlns:a14="http://schemas.microsoft.com/office/drawing/2010/main"/>
              </a:ext>
            </a:extLst>
          </a:blip>
          <a:stretch>
            <a:fillRect/>
          </a:stretch>
        </p:blipFill>
        <p:spPr>
          <a:xfrm>
            <a:off x="1163638" y="1463675"/>
            <a:ext cx="2819400" cy="3457575"/>
          </a:xfrm>
        </p:spPr>
      </p:pic>
      <p:pic>
        <p:nvPicPr>
          <p:cNvPr id="18" name="Объект 17">
            <a:extLst>
              <a:ext uri="{FF2B5EF4-FFF2-40B4-BE49-F238E27FC236}">
                <a16:creationId xmlns:a16="http://schemas.microsoft.com/office/drawing/2014/main" id="{D86BFBD5-851D-46BB-B18D-51B29A4336FD}"/>
              </a:ext>
            </a:extLst>
          </p:cNvPr>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5116849" y="1447800"/>
            <a:ext cx="3002877" cy="3489325"/>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9035" y="5283994"/>
            <a:ext cx="8219256" cy="517808"/>
          </a:xfrm>
        </p:spPr>
        <p:txBody>
          <a:bodyPr>
            <a:noAutofit/>
          </a:bodyPr>
          <a:lstStyle/>
          <a:p>
            <a:r>
              <a:rPr lang="ru-RU" sz="3000" dirty="0"/>
              <a:t>Копировка изображения </a:t>
            </a:r>
            <a:r>
              <a:rPr lang="ru-RU" sz="3000" dirty="0" smtClean="0"/>
              <a:t>изразца</a:t>
            </a:r>
            <a:endParaRPr lang="ru-RU" sz="3000" dirty="0"/>
          </a:p>
        </p:txBody>
      </p:sp>
      <p:sp>
        <p:nvSpPr>
          <p:cNvPr id="3" name="Текст 2"/>
          <p:cNvSpPr>
            <a:spLocks noGrp="1"/>
          </p:cNvSpPr>
          <p:nvPr>
            <p:ph type="body" idx="1"/>
          </p:nvPr>
        </p:nvSpPr>
        <p:spPr/>
        <p:txBody>
          <a:bodyPr>
            <a:normAutofit fontScale="62500" lnSpcReduction="20000"/>
          </a:bodyPr>
          <a:lstStyle/>
          <a:p>
            <a:r>
              <a:rPr lang="ru-RU" sz="2600" dirty="0"/>
              <a:t>Использование копировальной бумаги для переноса рисунка</a:t>
            </a:r>
            <a:r>
              <a:rPr lang="ru-RU" dirty="0"/>
              <a:t>.</a:t>
            </a:r>
          </a:p>
        </p:txBody>
      </p:sp>
      <p:sp>
        <p:nvSpPr>
          <p:cNvPr id="5" name="Текст 4"/>
          <p:cNvSpPr>
            <a:spLocks noGrp="1"/>
          </p:cNvSpPr>
          <p:nvPr>
            <p:ph type="body" sz="half" idx="3"/>
          </p:nvPr>
        </p:nvSpPr>
        <p:spPr/>
        <p:txBody>
          <a:bodyPr>
            <a:normAutofit/>
          </a:bodyPr>
          <a:lstStyle/>
          <a:p>
            <a:r>
              <a:rPr lang="ru-RU" sz="1800" dirty="0"/>
              <a:t>После нанесения рисунка необходима смазка.</a:t>
            </a:r>
          </a:p>
        </p:txBody>
      </p:sp>
      <p:pic>
        <p:nvPicPr>
          <p:cNvPr id="8" name="Содержимое 7" descr="NYwJ5y6rR_OYwTRaCRR_xFnv5UTc0Az-IhKs6t-BAPQDZSGVQW9QhQn1G_QuYuxR6Q58KaI-JvrfewPRg9Z5RG8o.jpg"/>
          <p:cNvPicPr>
            <a:picLocks noGrp="1" noChangeAspect="1"/>
          </p:cNvPicPr>
          <p:nvPr>
            <p:ph sz="quarter" idx="2"/>
          </p:nvPr>
        </p:nvPicPr>
        <p:blipFill>
          <a:blip r:embed="rId2" cstate="email">
            <a:extLst>
              <a:ext uri="{28A0092B-C50C-407E-A947-70E740481C1C}">
                <a14:useLocalDpi xmlns:a14="http://schemas.microsoft.com/office/drawing/2010/main"/>
              </a:ext>
            </a:extLst>
          </a:blip>
          <a:stretch>
            <a:fillRect/>
          </a:stretch>
        </p:blipFill>
        <p:spPr>
          <a:xfrm>
            <a:off x="608013" y="1718469"/>
            <a:ext cx="3930650" cy="2947987"/>
          </a:xfrm>
        </p:spPr>
      </p:pic>
      <p:pic>
        <p:nvPicPr>
          <p:cNvPr id="7" name="Содержимое 6" descr="DNOwaIXcJzWfboiZxoQY6ARWPyevgpqz5I6xxodY_YFAaZNlK9-GVu04fVypHoaaiusI5e5exsj4_Y8D9MNeGdsL.jpg"/>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5310250" y="1447800"/>
            <a:ext cx="2616076" cy="3489325"/>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5374459"/>
            <a:ext cx="8229600" cy="517808"/>
          </a:xfrm>
        </p:spPr>
        <p:txBody>
          <a:bodyPr>
            <a:normAutofit fontScale="90000"/>
          </a:bodyPr>
          <a:lstStyle/>
          <a:p>
            <a:r>
              <a:rPr lang="ru-RU" sz="3200" dirty="0"/>
              <a:t>Детальная  </a:t>
            </a:r>
            <a:r>
              <a:rPr lang="ru-RU" sz="3200" dirty="0" smtClean="0"/>
              <a:t>подготовка</a:t>
            </a:r>
            <a:endParaRPr lang="ru-RU" dirty="0"/>
          </a:p>
        </p:txBody>
      </p:sp>
      <p:sp>
        <p:nvSpPr>
          <p:cNvPr id="3" name="Текст 2"/>
          <p:cNvSpPr>
            <a:spLocks noGrp="1"/>
          </p:cNvSpPr>
          <p:nvPr>
            <p:ph type="body" idx="1"/>
          </p:nvPr>
        </p:nvSpPr>
        <p:spPr>
          <a:xfrm>
            <a:off x="441586" y="612121"/>
            <a:ext cx="4040188" cy="1143007"/>
          </a:xfrm>
        </p:spPr>
        <p:txBody>
          <a:bodyPr>
            <a:noAutofit/>
          </a:bodyPr>
          <a:lstStyle/>
          <a:p>
            <a:r>
              <a:rPr lang="ru-RU" sz="1800" dirty="0"/>
              <a:t>На раскатанный пласт пластилина накладываются, вырезанные из бумаги, детали.</a:t>
            </a:r>
          </a:p>
        </p:txBody>
      </p:sp>
      <p:sp>
        <p:nvSpPr>
          <p:cNvPr id="5" name="Текст 4"/>
          <p:cNvSpPr>
            <a:spLocks noGrp="1"/>
          </p:cNvSpPr>
          <p:nvPr>
            <p:ph type="body" sz="half" idx="3"/>
          </p:nvPr>
        </p:nvSpPr>
        <p:spPr>
          <a:xfrm>
            <a:off x="4654463" y="514986"/>
            <a:ext cx="3931920" cy="792162"/>
          </a:xfrm>
        </p:spPr>
        <p:txBody>
          <a:bodyPr>
            <a:noAutofit/>
          </a:bodyPr>
          <a:lstStyle/>
          <a:p>
            <a:r>
              <a:rPr lang="ru-RU" sz="1800" dirty="0"/>
              <a:t>Стеком вырезаются детали и освобождаются от бумаги.</a:t>
            </a:r>
          </a:p>
        </p:txBody>
      </p:sp>
      <p:pic>
        <p:nvPicPr>
          <p:cNvPr id="7" name="Содержимое 6" descr="wTNKNavxjaJ1vtbIccpb-Vv0YH5ZiXP3SjWCh2dzMZfhVmv9K7zaSekIaCA9TaKVGkbpmKN-sl8_JG1jxb5xd_i1.jpg"/>
          <p:cNvPicPr>
            <a:picLocks noGrp="1" noChangeAspect="1"/>
          </p:cNvPicPr>
          <p:nvPr>
            <p:ph sz="quarter" idx="2"/>
          </p:nvPr>
        </p:nvPicPr>
        <p:blipFill>
          <a:blip r:embed="rId2" cstate="email">
            <a:extLst>
              <a:ext uri="{28A0092B-C50C-407E-A947-70E740481C1C}">
                <a14:useLocalDpi xmlns:a14="http://schemas.microsoft.com/office/drawing/2010/main"/>
              </a:ext>
            </a:extLst>
          </a:blip>
          <a:stretch>
            <a:fillRect/>
          </a:stretch>
        </p:blipFill>
        <p:spPr>
          <a:xfrm>
            <a:off x="597452" y="1928803"/>
            <a:ext cx="3728456" cy="2796342"/>
          </a:xfrm>
        </p:spPr>
      </p:pic>
      <p:pic>
        <p:nvPicPr>
          <p:cNvPr id="8" name="Содержимое 7" descr="ZgoAT8tKcJ-gcYIFL5_2tU2Gm22jkCO52zCnQaBCRDWEtfdyQ9bSRlRIUbGnl2K-gY14NgxfQPuUrIN5_Ivi7Hwg.jpg"/>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4857927" y="1928803"/>
            <a:ext cx="3728456" cy="2796342"/>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769586"/>
            <a:ext cx="8183880" cy="1051560"/>
          </a:xfrm>
        </p:spPr>
        <p:txBody>
          <a:bodyPr>
            <a:normAutofit/>
          </a:bodyPr>
          <a:lstStyle/>
          <a:p>
            <a:r>
              <a:rPr lang="ru-RU" sz="3200" dirty="0"/>
              <a:t>Проработка деталей </a:t>
            </a:r>
            <a:r>
              <a:rPr lang="ru-RU" sz="3200" dirty="0" smtClean="0"/>
              <a:t>узора</a:t>
            </a:r>
            <a:endParaRPr lang="ru-RU" sz="3200" dirty="0"/>
          </a:p>
        </p:txBody>
      </p:sp>
      <p:sp>
        <p:nvSpPr>
          <p:cNvPr id="3" name="Текст 2"/>
          <p:cNvSpPr>
            <a:spLocks noGrp="1"/>
          </p:cNvSpPr>
          <p:nvPr>
            <p:ph type="body" idx="1"/>
          </p:nvPr>
        </p:nvSpPr>
        <p:spPr>
          <a:xfrm>
            <a:off x="457200" y="428605"/>
            <a:ext cx="4040188" cy="1285883"/>
          </a:xfrm>
        </p:spPr>
        <p:txBody>
          <a:bodyPr>
            <a:normAutofit/>
          </a:bodyPr>
          <a:lstStyle/>
          <a:p>
            <a:r>
              <a:rPr lang="ru-RU" sz="1800" dirty="0"/>
              <a:t>Детали и отдельные узоры  выкладываются на гипсовой пластине.</a:t>
            </a:r>
          </a:p>
        </p:txBody>
      </p:sp>
      <p:sp>
        <p:nvSpPr>
          <p:cNvPr id="5" name="Текст 4"/>
          <p:cNvSpPr>
            <a:spLocks noGrp="1"/>
          </p:cNvSpPr>
          <p:nvPr>
            <p:ph type="body" sz="half" idx="3"/>
          </p:nvPr>
        </p:nvSpPr>
        <p:spPr>
          <a:xfrm>
            <a:off x="4645025" y="545347"/>
            <a:ext cx="4041775" cy="857256"/>
          </a:xfrm>
        </p:spPr>
        <p:txBody>
          <a:bodyPr>
            <a:noAutofit/>
          </a:bodyPr>
          <a:lstStyle/>
          <a:p>
            <a:r>
              <a:rPr lang="ru-RU" sz="1800" dirty="0"/>
              <a:t>Постепенно наращиваются детали и толщина.</a:t>
            </a:r>
          </a:p>
        </p:txBody>
      </p:sp>
      <p:pic>
        <p:nvPicPr>
          <p:cNvPr id="7" name="Содержимое 6" descr="msz5PeX5qfU1ZRCSVmt5jW87pd_igckdTjE7gCxo2uwPY7_qn14nkqhtvnmYKDEazgBqIzd-AG38hVMR62lHZ-lQ.jpg"/>
          <p:cNvPicPr>
            <a:picLocks noGrp="1" noChangeAspect="1"/>
          </p:cNvPicPr>
          <p:nvPr>
            <p:ph sz="quarter" idx="2"/>
          </p:nvPr>
        </p:nvPicPr>
        <p:blipFill>
          <a:blip r:embed="rId2" cstate="email">
            <a:extLst>
              <a:ext uri="{28A0092B-C50C-407E-A947-70E740481C1C}">
                <a14:useLocalDpi xmlns:a14="http://schemas.microsoft.com/office/drawing/2010/main"/>
              </a:ext>
            </a:extLst>
          </a:blip>
          <a:stretch>
            <a:fillRect/>
          </a:stretch>
        </p:blipFill>
        <p:spPr>
          <a:xfrm>
            <a:off x="1169256" y="1680444"/>
            <a:ext cx="2616076" cy="3489325"/>
          </a:xfrm>
        </p:spPr>
      </p:pic>
      <p:pic>
        <p:nvPicPr>
          <p:cNvPr id="8" name="Содержимое 7" descr="W7WhbBD56S7qECfqgB3X13F0wT8dXkNEtRoPzRqCpbgOVQTHNuLvPpXmLnhiVOUh-QiKLvM3HztMra5jNA_jfsI0.jpg"/>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4645261" y="1818636"/>
            <a:ext cx="3675920" cy="3060697"/>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9309" y="4862815"/>
            <a:ext cx="8183880" cy="1051560"/>
          </a:xfrm>
        </p:spPr>
        <p:txBody>
          <a:bodyPr>
            <a:normAutofit/>
          </a:bodyPr>
          <a:lstStyle/>
          <a:p>
            <a:r>
              <a:rPr lang="ru-RU" sz="3200" dirty="0"/>
              <a:t>Смазка  </a:t>
            </a:r>
            <a:r>
              <a:rPr lang="ru-RU" sz="3200" dirty="0" smtClean="0"/>
              <a:t>заготовки</a:t>
            </a:r>
            <a:endParaRPr lang="ru-RU" sz="3200" dirty="0"/>
          </a:p>
        </p:txBody>
      </p:sp>
      <p:sp>
        <p:nvSpPr>
          <p:cNvPr id="3" name="Текст 2"/>
          <p:cNvSpPr>
            <a:spLocks noGrp="1"/>
          </p:cNvSpPr>
          <p:nvPr>
            <p:ph type="body" idx="1"/>
          </p:nvPr>
        </p:nvSpPr>
        <p:spPr>
          <a:xfrm>
            <a:off x="499597" y="526856"/>
            <a:ext cx="3970784" cy="1488228"/>
          </a:xfrm>
        </p:spPr>
        <p:txBody>
          <a:bodyPr>
            <a:normAutofit/>
          </a:bodyPr>
          <a:lstStyle/>
          <a:p>
            <a:r>
              <a:rPr lang="ru-RU" sz="1800" dirty="0"/>
              <a:t>Гипсовая пластина с пластилиновой заготовкой хорошо промазывается смазкой.</a:t>
            </a:r>
          </a:p>
        </p:txBody>
      </p:sp>
      <p:sp>
        <p:nvSpPr>
          <p:cNvPr id="5" name="Текст 4"/>
          <p:cNvSpPr>
            <a:spLocks noGrp="1"/>
          </p:cNvSpPr>
          <p:nvPr>
            <p:ph type="body" sz="half" idx="3"/>
          </p:nvPr>
        </p:nvSpPr>
        <p:spPr>
          <a:xfrm>
            <a:off x="4788024" y="555825"/>
            <a:ext cx="3970784" cy="877207"/>
          </a:xfrm>
        </p:spPr>
        <p:txBody>
          <a:bodyPr>
            <a:normAutofit/>
          </a:bodyPr>
          <a:lstStyle/>
          <a:p>
            <a:r>
              <a:rPr lang="ru-RU" sz="1800" dirty="0"/>
              <a:t>Затем чистой кистью снимаются излишки.</a:t>
            </a:r>
          </a:p>
        </p:txBody>
      </p:sp>
      <p:pic>
        <p:nvPicPr>
          <p:cNvPr id="7" name="Содержимое 6" descr="1652776782199.jpg"/>
          <p:cNvPicPr>
            <a:picLocks noGrp="1" noChangeAspect="1"/>
          </p:cNvPicPr>
          <p:nvPr>
            <p:ph sz="quarter" idx="2"/>
          </p:nvPr>
        </p:nvPicPr>
        <p:blipFill>
          <a:blip r:embed="rId2">
            <a:extLst>
              <a:ext uri="{28A0092B-C50C-407E-A947-70E740481C1C}">
                <a14:useLocalDpi xmlns:a14="http://schemas.microsoft.com/office/drawing/2010/main"/>
              </a:ext>
            </a:extLst>
          </a:blip>
          <a:stretch>
            <a:fillRect/>
          </a:stretch>
        </p:blipFill>
        <p:spPr>
          <a:xfrm>
            <a:off x="940568" y="2015084"/>
            <a:ext cx="2387626" cy="3183501"/>
          </a:xfrm>
        </p:spPr>
      </p:pic>
      <p:pic>
        <p:nvPicPr>
          <p:cNvPr id="8" name="Содержимое 7" descr="1652776779949.jpg"/>
          <p:cNvPicPr>
            <a:picLocks noGrp="1" noChangeAspect="1"/>
          </p:cNvPicPr>
          <p:nvPr>
            <p:ph sz="quarter" idx="4"/>
          </p:nvPr>
        </p:nvPicPr>
        <p:blipFill>
          <a:blip r:embed="rId3">
            <a:extLst>
              <a:ext uri="{28A0092B-C50C-407E-A947-70E740481C1C}">
                <a14:useLocalDpi xmlns:a14="http://schemas.microsoft.com/office/drawing/2010/main"/>
              </a:ext>
            </a:extLst>
          </a:blip>
          <a:stretch>
            <a:fillRect/>
          </a:stretch>
        </p:blipFill>
        <p:spPr>
          <a:xfrm>
            <a:off x="4572000" y="1580171"/>
            <a:ext cx="3937830" cy="3661285"/>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797152"/>
            <a:ext cx="8183880" cy="1051560"/>
          </a:xfrm>
        </p:spPr>
        <p:txBody>
          <a:bodyPr/>
          <a:lstStyle/>
          <a:p>
            <a:r>
              <a:rPr lang="ru-RU" dirty="0"/>
              <a:t>Июнь </a:t>
            </a:r>
            <a:r>
              <a:rPr lang="ru-RU" dirty="0" smtClean="0"/>
              <a:t>2022 года </a:t>
            </a:r>
            <a:endParaRPr lang="ru-RU" dirty="0"/>
          </a:p>
        </p:txBody>
      </p:sp>
      <p:sp>
        <p:nvSpPr>
          <p:cNvPr id="3" name="Содержимое 2"/>
          <p:cNvSpPr>
            <a:spLocks noGrp="1"/>
          </p:cNvSpPr>
          <p:nvPr>
            <p:ph idx="1"/>
          </p:nvPr>
        </p:nvSpPr>
        <p:spPr>
          <a:xfrm>
            <a:off x="395536" y="692696"/>
            <a:ext cx="8183880" cy="3474712"/>
          </a:xfrm>
        </p:spPr>
        <p:txBody>
          <a:bodyPr>
            <a:normAutofit fontScale="77500" lnSpcReduction="20000"/>
          </a:bodyPr>
          <a:lstStyle/>
          <a:p>
            <a:pPr>
              <a:buNone/>
            </a:pPr>
            <a:r>
              <a:rPr lang="ru-RU" dirty="0"/>
              <a:t>     «В знак высочайшей общественной значимости профессии учителя 2023 год — </a:t>
            </a:r>
            <a:r>
              <a:rPr lang="ru-RU" dirty="0" err="1"/>
              <a:t>год</a:t>
            </a:r>
            <a:r>
              <a:rPr lang="ru-RU" dirty="0"/>
              <a:t> 200-летия со дня рождения одного из основателей российской педагогики Константина Дмитриевича Ушинского — будет посвящён в нашей стране педагогам и наставникам. Год учителя, год педагога», — приводит слова главы государства пресс-служба Кремля. </a:t>
            </a:r>
            <a:endParaRPr lang="ru-RU" dirty="0" smtClean="0"/>
          </a:p>
          <a:p>
            <a:pPr>
              <a:buNone/>
            </a:pPr>
            <a:r>
              <a:rPr lang="ru-RU" dirty="0"/>
              <a:t> </a:t>
            </a:r>
            <a:r>
              <a:rPr lang="ru-RU" dirty="0" smtClean="0"/>
              <a:t> 		Подробнее </a:t>
            </a:r>
            <a:r>
              <a:rPr lang="ru-RU" dirty="0"/>
              <a:t>в ПГ: https://www.pnp.ru/social/v-rossii-2023-god-obyavlen-godom-uchitelya-i-pedagoga.html?utm_source=yxnews&amp;utm_medium=desktop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611560" y="4365104"/>
            <a:ext cx="3456384" cy="1296144"/>
          </a:xfrm>
        </p:spPr>
        <p:txBody>
          <a:bodyPr>
            <a:noAutofit/>
          </a:bodyPr>
          <a:lstStyle/>
          <a:p>
            <a:r>
              <a:rPr lang="ru-RU" sz="3000" dirty="0"/>
              <a:t>Семинар в</a:t>
            </a:r>
            <a:br>
              <a:rPr lang="ru-RU" sz="3000" dirty="0"/>
            </a:br>
            <a:r>
              <a:rPr lang="ru-RU" sz="3000" dirty="0"/>
              <a:t> «Академии Керамики»</a:t>
            </a:r>
          </a:p>
        </p:txBody>
      </p:sp>
      <p:sp>
        <p:nvSpPr>
          <p:cNvPr id="8" name="Содержимое 7"/>
          <p:cNvSpPr>
            <a:spLocks noGrp="1"/>
          </p:cNvSpPr>
          <p:nvPr>
            <p:ph sz="half" idx="1"/>
          </p:nvPr>
        </p:nvSpPr>
        <p:spPr>
          <a:xfrm>
            <a:off x="329613" y="463150"/>
            <a:ext cx="4020278" cy="3528392"/>
          </a:xfrm>
        </p:spPr>
        <p:txBody>
          <a:bodyPr>
            <a:noAutofit/>
          </a:bodyPr>
          <a:lstStyle/>
          <a:p>
            <a:pPr marL="0" indent="0">
              <a:buNone/>
            </a:pPr>
            <a:r>
              <a:rPr lang="ru-RU" sz="1600" dirty="0"/>
              <a:t>В целях развития сетевого взаимодействия и социального партнерства ГБУДО «Центр «Ладога» и ООО «Академия керамики» провели 07.06.2022 учебно-практический семинар «Керамика в системе дополнительного образования», в котором приняла участие педагог МОУДО «ТЦДТ», то есть я. И </a:t>
            </a:r>
            <a:r>
              <a:rPr lang="ru-RU" sz="1600" dirty="0" smtClean="0"/>
              <a:t>это является </a:t>
            </a:r>
            <a:r>
              <a:rPr lang="ru-RU" sz="1600" dirty="0"/>
              <a:t>перспективой для работы на следующий учебный год.</a:t>
            </a:r>
          </a:p>
        </p:txBody>
      </p:sp>
      <p:sp>
        <p:nvSpPr>
          <p:cNvPr id="10" name="Содержимое 9"/>
          <p:cNvSpPr>
            <a:spLocks noGrp="1"/>
          </p:cNvSpPr>
          <p:nvPr>
            <p:ph sz="half" idx="2"/>
          </p:nvPr>
        </p:nvSpPr>
        <p:spPr>
          <a:xfrm>
            <a:off x="4349891" y="463150"/>
            <a:ext cx="4320480" cy="5472608"/>
          </a:xfrm>
        </p:spPr>
        <p:txBody>
          <a:bodyPr>
            <a:normAutofit fontScale="92500"/>
          </a:bodyPr>
          <a:lstStyle/>
          <a:p>
            <a:pPr marL="0" indent="0">
              <a:buNone/>
            </a:pPr>
            <a:r>
              <a:rPr lang="ru-RU" sz="1600" dirty="0"/>
              <a:t>Семинар прошёл в формате </a:t>
            </a:r>
            <a:r>
              <a:rPr lang="ru-RU" sz="1600" b="1" u="sng" dirty="0"/>
              <a:t>Мастер-класса по созданию изделия из керамики</a:t>
            </a:r>
            <a:r>
              <a:rPr lang="ru-RU" sz="1600" dirty="0"/>
              <a:t>, во время которого  </a:t>
            </a:r>
            <a:r>
              <a:rPr lang="ru-RU" sz="1600" dirty="0" smtClean="0"/>
              <a:t>рассматривались </a:t>
            </a:r>
            <a:r>
              <a:rPr lang="ru-RU" sz="1600" dirty="0"/>
              <a:t>вопросы:</a:t>
            </a:r>
          </a:p>
          <a:p>
            <a:pPr lvl="0"/>
            <a:r>
              <a:rPr lang="ru-RU" sz="1600" dirty="0"/>
              <a:t>какие навыки и умения формируются у детей в процессе изготовления керамических изделий и педагогическая целесообразность их освоения и развития; </a:t>
            </a:r>
          </a:p>
          <a:p>
            <a:pPr lvl="0"/>
            <a:r>
              <a:rPr lang="ru-RU" sz="1600" dirty="0"/>
              <a:t>особенности и возможности программ по керамике в дополнительном образовании детей</a:t>
            </a:r>
          </a:p>
          <a:p>
            <a:pPr lvl="0"/>
            <a:r>
              <a:rPr lang="ru-RU" sz="1600" dirty="0"/>
              <a:t>варианты создания и условия организации образовательных пространств для занятий керамикой</a:t>
            </a:r>
          </a:p>
          <a:p>
            <a:pPr lvl="0"/>
            <a:r>
              <a:rPr lang="ru-RU" sz="1600" dirty="0"/>
              <a:t>программы и формы обучения педагогов</a:t>
            </a:r>
          </a:p>
          <a:p>
            <a:pPr lvl="0"/>
            <a:r>
              <a:rPr lang="ru-RU" sz="1600" dirty="0"/>
              <a:t>меры государственной поддержки развития керамики в системе дополнительного образования детей</a:t>
            </a:r>
          </a:p>
          <a:p>
            <a:endParaRPr lang="ru-RU"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97152"/>
            <a:ext cx="8183880" cy="1051560"/>
          </a:xfrm>
        </p:spPr>
        <p:txBody>
          <a:bodyPr>
            <a:normAutofit/>
          </a:bodyPr>
          <a:lstStyle/>
          <a:p>
            <a:r>
              <a:rPr lang="ru-RU" sz="3200" dirty="0"/>
              <a:t>«Академия керамики»</a:t>
            </a:r>
          </a:p>
        </p:txBody>
      </p:sp>
      <p:pic>
        <p:nvPicPr>
          <p:cNvPr id="5" name="Содержимое 4" descr="1654623106330.jpg"/>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683568" y="642888"/>
            <a:ext cx="3429048" cy="4572062"/>
          </a:xfrm>
        </p:spPr>
      </p:pic>
      <p:pic>
        <p:nvPicPr>
          <p:cNvPr id="6" name="Содержимое 5" descr="1654623106730.jpg"/>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4853970" y="637876"/>
            <a:ext cx="3432806" cy="4577074"/>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880934"/>
            <a:ext cx="8183880" cy="943740"/>
          </a:xfrm>
        </p:spPr>
        <p:txBody>
          <a:bodyPr>
            <a:normAutofit/>
          </a:bodyPr>
          <a:lstStyle/>
          <a:p>
            <a:r>
              <a:rPr lang="ru-RU" sz="3200" dirty="0"/>
              <a:t>Помещение для </a:t>
            </a:r>
            <a:r>
              <a:rPr lang="ru-RU" sz="3200" dirty="0" smtClean="0"/>
              <a:t>занятий</a:t>
            </a:r>
            <a:endParaRPr lang="ru-RU" sz="3200" dirty="0"/>
          </a:p>
        </p:txBody>
      </p:sp>
      <p:pic>
        <p:nvPicPr>
          <p:cNvPr id="5" name="Содержимое 4" descr="IMG_20220607_193446.jpg"/>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755576" y="692696"/>
            <a:ext cx="3442837" cy="4398973"/>
          </a:xfrm>
        </p:spPr>
      </p:pic>
      <p:pic>
        <p:nvPicPr>
          <p:cNvPr id="6" name="Содержимое 5" descr="IMG_20220607_222024.jpg"/>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932040" y="678855"/>
            <a:ext cx="3488295" cy="4389438"/>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7692" y="4797152"/>
            <a:ext cx="8183880" cy="1051560"/>
          </a:xfrm>
        </p:spPr>
        <p:txBody>
          <a:bodyPr>
            <a:normAutofit fontScale="90000"/>
          </a:bodyPr>
          <a:lstStyle/>
          <a:p>
            <a:r>
              <a:rPr lang="ru-RU" dirty="0"/>
              <a:t>Оборудование для работы: гончарные </a:t>
            </a:r>
            <a:r>
              <a:rPr lang="ru-RU" dirty="0" smtClean="0"/>
              <a:t>круги</a:t>
            </a:r>
            <a:endParaRPr lang="ru-RU" dirty="0"/>
          </a:p>
        </p:txBody>
      </p:sp>
      <p:pic>
        <p:nvPicPr>
          <p:cNvPr id="5" name="Содержимое 4" descr="IMG_20220607_221713.jpg"/>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726493" y="530225"/>
            <a:ext cx="3197436" cy="4000894"/>
          </a:xfrm>
        </p:spPr>
      </p:pic>
      <p:pic>
        <p:nvPicPr>
          <p:cNvPr id="6" name="Содержимое 5" descr="IMG_20220607_222024.jpg"/>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427984" y="1056678"/>
            <a:ext cx="3930650" cy="2947988"/>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2068" y="4780167"/>
            <a:ext cx="8183880" cy="1051560"/>
          </a:xfrm>
        </p:spPr>
        <p:txBody>
          <a:bodyPr>
            <a:normAutofit fontScale="90000"/>
          </a:bodyPr>
          <a:lstStyle/>
          <a:p>
            <a:r>
              <a:rPr lang="ru-RU" dirty="0"/>
              <a:t>Печи для обжига и помещение для </a:t>
            </a:r>
            <a:r>
              <a:rPr lang="ru-RU" dirty="0" smtClean="0"/>
              <a:t>глазурования</a:t>
            </a:r>
            <a:endParaRPr lang="ru-RU" dirty="0"/>
          </a:p>
        </p:txBody>
      </p:sp>
      <p:pic>
        <p:nvPicPr>
          <p:cNvPr id="5" name="Содержимое 4" descr="IMG_20220607_121409.jpg"/>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834430" y="530225"/>
            <a:ext cx="3161506" cy="4215342"/>
          </a:xfrm>
        </p:spPr>
      </p:pic>
      <p:pic>
        <p:nvPicPr>
          <p:cNvPr id="6" name="Содержимое 5" descr="IMG_20220607_221424.jpg"/>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644008" y="531275"/>
            <a:ext cx="3717228" cy="4231922"/>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373216"/>
            <a:ext cx="8275722" cy="547504"/>
          </a:xfrm>
        </p:spPr>
        <p:txBody>
          <a:bodyPr>
            <a:normAutofit fontScale="90000"/>
          </a:bodyPr>
          <a:lstStyle/>
          <a:p>
            <a:r>
              <a:rPr lang="ru-RU" sz="3200" dirty="0"/>
              <a:t>Полки для </a:t>
            </a:r>
            <a:r>
              <a:rPr lang="ru-RU" sz="3200" dirty="0" smtClean="0"/>
              <a:t>хранения</a:t>
            </a:r>
            <a:endParaRPr lang="ru-RU" sz="3200" dirty="0"/>
          </a:p>
        </p:txBody>
      </p:sp>
      <p:pic>
        <p:nvPicPr>
          <p:cNvPr id="5" name="Содержимое 4" descr="1654623125841.jpg"/>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559386" y="615679"/>
            <a:ext cx="3406135" cy="4541513"/>
          </a:xfrm>
        </p:spPr>
      </p:pic>
      <p:pic>
        <p:nvPicPr>
          <p:cNvPr id="6" name="Содержимое 5" descr="IMG_20220607_221752.jpg"/>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701562" y="615679"/>
            <a:ext cx="3656651" cy="4541513"/>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0384" y="4437112"/>
            <a:ext cx="8147248" cy="1456022"/>
          </a:xfrm>
        </p:spPr>
        <p:txBody>
          <a:bodyPr>
            <a:normAutofit fontScale="90000"/>
          </a:bodyPr>
          <a:lstStyle/>
          <a:p>
            <a:r>
              <a:rPr lang="ru-RU" dirty="0"/>
              <a:t>Мастер </a:t>
            </a:r>
            <a:r>
              <a:rPr lang="ru-RU" dirty="0" smtClean="0"/>
              <a:t>– класс по </a:t>
            </a:r>
            <a:r>
              <a:rPr lang="ru-RU" dirty="0"/>
              <a:t>изготовлению птицы Мира - голубя с </a:t>
            </a:r>
            <a:r>
              <a:rPr lang="ru-RU" dirty="0" smtClean="0"/>
              <a:t>глазурованием</a:t>
            </a:r>
            <a:endParaRPr lang="ru-RU" dirty="0"/>
          </a:p>
        </p:txBody>
      </p:sp>
      <p:pic>
        <p:nvPicPr>
          <p:cNvPr id="5" name="Содержимое 4" descr="IMG_20220607_194411.jpg"/>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683568" y="642918"/>
            <a:ext cx="3567910" cy="3657139"/>
          </a:xfrm>
        </p:spPr>
      </p:pic>
      <p:pic>
        <p:nvPicPr>
          <p:cNvPr id="6" name="Содержимое 5" descr="IMG_20220607_194305.jpg"/>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644008" y="1114450"/>
            <a:ext cx="3740491" cy="2714074"/>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502920" y="4700973"/>
            <a:ext cx="8183880" cy="1051560"/>
          </a:xfrm>
        </p:spPr>
        <p:txBody>
          <a:bodyPr/>
          <a:lstStyle/>
          <a:p>
            <a:r>
              <a:rPr lang="ru-RU" dirty="0"/>
              <a:t>Спасибо за внимание!</a:t>
            </a:r>
          </a:p>
        </p:txBody>
      </p:sp>
      <p:sp>
        <p:nvSpPr>
          <p:cNvPr id="6" name="Содержимое 5"/>
          <p:cNvSpPr>
            <a:spLocks noGrp="1"/>
          </p:cNvSpPr>
          <p:nvPr>
            <p:ph idx="1"/>
          </p:nvPr>
        </p:nvSpPr>
        <p:spPr>
          <a:xfrm>
            <a:off x="502920" y="764704"/>
            <a:ext cx="8183880" cy="4187952"/>
          </a:xfrm>
        </p:spPr>
        <p:txBody>
          <a:bodyPr>
            <a:normAutofit fontScale="85000" lnSpcReduction="20000"/>
          </a:bodyPr>
          <a:lstStyle/>
          <a:p>
            <a:pPr marL="0" indent="0">
              <a:buNone/>
            </a:pPr>
            <a:r>
              <a:rPr lang="ru-RU" dirty="0"/>
              <a:t>Тема моего </a:t>
            </a:r>
            <a:r>
              <a:rPr lang="ru-RU" dirty="0" smtClean="0"/>
              <a:t>самообразования - </a:t>
            </a:r>
            <a:r>
              <a:rPr lang="ru-RU" dirty="0"/>
              <a:t>«Современные  и старинные технологии в дополнительном образовании»  </a:t>
            </a:r>
          </a:p>
          <a:p>
            <a:pPr marL="0" indent="0">
              <a:buNone/>
            </a:pPr>
            <a:r>
              <a:rPr lang="ru-RU" dirty="0"/>
              <a:t>В большей степени это касается лепки: лепка современными материалами, изучение технологий старинного ремесла, но и сопутствующих лепке: композиция, </a:t>
            </a:r>
            <a:r>
              <a:rPr lang="ru-RU" dirty="0" err="1"/>
              <a:t>цветоведение</a:t>
            </a:r>
            <a:r>
              <a:rPr lang="ru-RU" dirty="0"/>
              <a:t>, и пр.</a:t>
            </a:r>
          </a:p>
          <a:p>
            <a:pPr marL="0" indent="0">
              <a:buNone/>
            </a:pPr>
            <a:r>
              <a:rPr lang="ru-RU" dirty="0"/>
              <a:t>Поэтому, перспектива развития на следующий учебный год очевидна- совершенствование навыков работы в лепке, создание обучающих презентаций для учащихся, улучшение условий для занятий.</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718</TotalTime>
  <Words>725</Words>
  <Application>Microsoft Office PowerPoint</Application>
  <PresentationFormat>Экран (4:3)</PresentationFormat>
  <Paragraphs>69</Paragraphs>
  <Slides>28</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28</vt:i4>
      </vt:variant>
    </vt:vector>
  </HeadingPairs>
  <TitlesOfParts>
    <vt:vector size="31" baseType="lpstr">
      <vt:lpstr>Verdana</vt:lpstr>
      <vt:lpstr>Wingdings 2</vt:lpstr>
      <vt:lpstr>Аспект</vt:lpstr>
      <vt:lpstr>Отчет по самообразованию  за 2021-2022 учебный год</vt:lpstr>
      <vt:lpstr>Облицовочная плитка </vt:lpstr>
      <vt:lpstr>Сентябрь-ноябрь 2021 года</vt:lpstr>
      <vt:lpstr>Итальянская майолика </vt:lpstr>
      <vt:lpstr>Немного из истории</vt:lpstr>
      <vt:lpstr>Блюдо, выполненное в традициях итальянской майолики</vt:lpstr>
      <vt:lpstr>Итоговая работа</vt:lpstr>
      <vt:lpstr>Предметное использование полученных знаний и умений</vt:lpstr>
      <vt:lpstr>Результаты работы</vt:lpstr>
      <vt:lpstr>Февраль – май 2022 года</vt:lpstr>
      <vt:lpstr>Старинные изразцы</vt:lpstr>
      <vt:lpstr>Историческая находка</vt:lpstr>
      <vt:lpstr>Изготовление рельефных изразцов</vt:lpstr>
      <vt:lpstr>Подготовка к изготовлению изразца в современных условиях</vt:lpstr>
      <vt:lpstr>Видеоролики для подготовки</vt:lpstr>
      <vt:lpstr>Копировка изображения изразца</vt:lpstr>
      <vt:lpstr>Детальная  подготовка</vt:lpstr>
      <vt:lpstr>Проработка деталей узора</vt:lpstr>
      <vt:lpstr>Смазка  заготовки</vt:lpstr>
      <vt:lpstr>Июнь 2022 года </vt:lpstr>
      <vt:lpstr>Семинар в  «Академии Керамики»</vt:lpstr>
      <vt:lpstr>«Академия керамики»</vt:lpstr>
      <vt:lpstr>Помещение для занятий</vt:lpstr>
      <vt:lpstr>Оборудование для работы: гончарные круги</vt:lpstr>
      <vt:lpstr>Печи для обжига и помещение для глазурования</vt:lpstr>
      <vt:lpstr>Полки для хранения</vt:lpstr>
      <vt:lpstr>Мастер – класс по изготовлению птицы Мира - голубя с глазурованием</vt:lpstr>
      <vt:lpstr>Спасибо за внимание!</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Русские изразцы</dc:title>
  <dc:creator>Лариса</dc:creator>
  <cp:lastModifiedBy>CDT</cp:lastModifiedBy>
  <cp:revision>61</cp:revision>
  <dcterms:created xsi:type="dcterms:W3CDTF">2022-06-13T10:24:47Z</dcterms:created>
  <dcterms:modified xsi:type="dcterms:W3CDTF">2022-06-16T11:30:37Z</dcterms:modified>
</cp:coreProperties>
</file>