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80" r:id="rId4"/>
    <p:sldId id="258" r:id="rId5"/>
    <p:sldId id="259" r:id="rId6"/>
    <p:sldId id="278" r:id="rId7"/>
    <p:sldId id="279" r:id="rId8"/>
    <p:sldId id="274" r:id="rId9"/>
    <p:sldId id="260" r:id="rId10"/>
    <p:sldId id="266" r:id="rId11"/>
    <p:sldId id="267" r:id="rId12"/>
    <p:sldId id="268" r:id="rId13"/>
    <p:sldId id="261" r:id="rId14"/>
    <p:sldId id="275" r:id="rId15"/>
    <p:sldId id="276" r:id="rId16"/>
    <p:sldId id="262" r:id="rId17"/>
    <p:sldId id="269" r:id="rId18"/>
    <p:sldId id="270" r:id="rId19"/>
    <p:sldId id="271" r:id="rId20"/>
    <p:sldId id="272" r:id="rId21"/>
    <p:sldId id="273" r:id="rId22"/>
    <p:sldId id="277" r:id="rId23"/>
    <p:sldId id="263" r:id="rId24"/>
    <p:sldId id="264" r:id="rId25"/>
    <p:sldId id="265" r:id="rId2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26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17.06.2022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17.06.2022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17.06.2022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17.06.2022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17.06.2022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17.06.2022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17.06.2022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image" Target="../media/image21.jpeg"/><Relationship Id="rId7" Type="http://schemas.openxmlformats.org/officeDocument/2006/relationships/image" Target="../media/image2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image" Target="../media/image27.jpeg"/><Relationship Id="rId7" Type="http://schemas.openxmlformats.org/officeDocument/2006/relationships/image" Target="../media/image3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Relationship Id="rId9" Type="http://schemas.openxmlformats.org/officeDocument/2006/relationships/image" Target="../media/image3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jpeg"/><Relationship Id="rId3" Type="http://schemas.openxmlformats.org/officeDocument/2006/relationships/image" Target="../media/image44.jpeg"/><Relationship Id="rId7" Type="http://schemas.openxmlformats.org/officeDocument/2006/relationships/image" Target="../media/image4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jpeg"/><Relationship Id="rId11" Type="http://schemas.openxmlformats.org/officeDocument/2006/relationships/image" Target="../media/image52.jpeg"/><Relationship Id="rId5" Type="http://schemas.openxmlformats.org/officeDocument/2006/relationships/image" Target="../media/image46.jpeg"/><Relationship Id="rId10" Type="http://schemas.openxmlformats.org/officeDocument/2006/relationships/image" Target="../media/image51.jpeg"/><Relationship Id="rId4" Type="http://schemas.openxmlformats.org/officeDocument/2006/relationships/image" Target="../media/image45.jpeg"/><Relationship Id="rId9" Type="http://schemas.openxmlformats.org/officeDocument/2006/relationships/image" Target="../media/image50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jpeg"/><Relationship Id="rId3" Type="http://schemas.openxmlformats.org/officeDocument/2006/relationships/image" Target="../media/image53.jpeg"/><Relationship Id="rId7" Type="http://schemas.openxmlformats.org/officeDocument/2006/relationships/image" Target="../media/image5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jpeg"/><Relationship Id="rId5" Type="http://schemas.openxmlformats.org/officeDocument/2006/relationships/image" Target="../media/image55.jpeg"/><Relationship Id="rId10" Type="http://schemas.openxmlformats.org/officeDocument/2006/relationships/image" Target="../media/image60.jpeg"/><Relationship Id="rId4" Type="http://schemas.openxmlformats.org/officeDocument/2006/relationships/image" Target="../media/image54.jpeg"/><Relationship Id="rId9" Type="http://schemas.openxmlformats.org/officeDocument/2006/relationships/image" Target="../media/image5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7" Type="http://schemas.openxmlformats.org/officeDocument/2006/relationships/image" Target="../media/image6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4.jpeg"/><Relationship Id="rId5" Type="http://schemas.openxmlformats.org/officeDocument/2006/relationships/image" Target="../media/image63.png"/><Relationship Id="rId4" Type="http://schemas.openxmlformats.org/officeDocument/2006/relationships/image" Target="../media/image6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9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3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jpeg"/><Relationship Id="rId3" Type="http://schemas.openxmlformats.org/officeDocument/2006/relationships/image" Target="../media/image74.jpeg"/><Relationship Id="rId7" Type="http://schemas.openxmlformats.org/officeDocument/2006/relationships/image" Target="../media/image7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7.jpeg"/><Relationship Id="rId11" Type="http://schemas.openxmlformats.org/officeDocument/2006/relationships/image" Target="../media/image82.jpeg"/><Relationship Id="rId5" Type="http://schemas.openxmlformats.org/officeDocument/2006/relationships/image" Target="../media/image76.jpeg"/><Relationship Id="rId10" Type="http://schemas.openxmlformats.org/officeDocument/2006/relationships/image" Target="../media/image81.jpeg"/><Relationship Id="rId4" Type="http://schemas.openxmlformats.org/officeDocument/2006/relationships/image" Target="../media/image75.jpeg"/><Relationship Id="rId9" Type="http://schemas.openxmlformats.org/officeDocument/2006/relationships/image" Target="../media/image80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jpeg"/><Relationship Id="rId3" Type="http://schemas.openxmlformats.org/officeDocument/2006/relationships/image" Target="../media/image83.jpeg"/><Relationship Id="rId7" Type="http://schemas.openxmlformats.org/officeDocument/2006/relationships/image" Target="../media/image8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6.jpeg"/><Relationship Id="rId11" Type="http://schemas.openxmlformats.org/officeDocument/2006/relationships/image" Target="../media/image91.jpeg"/><Relationship Id="rId5" Type="http://schemas.openxmlformats.org/officeDocument/2006/relationships/image" Target="../media/image85.jpeg"/><Relationship Id="rId10" Type="http://schemas.openxmlformats.org/officeDocument/2006/relationships/image" Target="../media/image90.jpeg"/><Relationship Id="rId4" Type="http://schemas.openxmlformats.org/officeDocument/2006/relationships/image" Target="../media/image84.jpeg"/><Relationship Id="rId9" Type="http://schemas.openxmlformats.org/officeDocument/2006/relationships/image" Target="../media/image89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jpeg"/><Relationship Id="rId3" Type="http://schemas.openxmlformats.org/officeDocument/2006/relationships/hyperlink" Target="https://zoogalaktika.ru/photos/red-data-book-region/red-data-book-severozapadnyj/red-data-book-leningrad" TargetMode="External"/><Relationship Id="rId7" Type="http://schemas.openxmlformats.org/officeDocument/2006/relationships/image" Target="../media/image9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&#1082;-&#1103;.&#1088;&#1092;/Portfolio/97/" TargetMode="External"/><Relationship Id="rId5" Type="http://schemas.openxmlformats.org/officeDocument/2006/relationships/hyperlink" Target="https://ecoportal.info/rasteniya-krasnoj-knigi-leningradskoj-oblasti/" TargetMode="External"/><Relationship Id="rId4" Type="http://schemas.openxmlformats.org/officeDocument/2006/relationships/hyperlink" Target="https://pedsovet.su/load/85-1-0-39453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7.gif"/><Relationship Id="rId4" Type="http://schemas.openxmlformats.org/officeDocument/2006/relationships/image" Target="../media/image9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s://belindahowardsmith.com/sitebuilder/images/bookDkRedTrimJPEG-962x69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5" name="Рисунок 4" descr="http://cdn-nus-1.pinme.ru/tumb/600/photo/67/00/67006b2d73abe4020ee4ace31e00477d.gif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55776" y="260648"/>
            <a:ext cx="4176464" cy="3096344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sp>
        <p:nvSpPr>
          <p:cNvPr id="6" name="Прямоугольник 5"/>
          <p:cNvSpPr/>
          <p:nvPr/>
        </p:nvSpPr>
        <p:spPr>
          <a:xfrm>
            <a:off x="683568" y="3212976"/>
            <a:ext cx="7810536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По страницам </a:t>
            </a:r>
          </a:p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Красной книги природы </a:t>
            </a:r>
          </a:p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Ленинградской области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51520" y="5805264"/>
            <a:ext cx="88924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/>
              <a:t>Подготовили </a:t>
            </a:r>
            <a:r>
              <a:rPr lang="ru-RU" sz="1600" dirty="0" smtClean="0"/>
              <a:t>– учащиеся объединения «Карусель природы», 3-ий год обучения, МОУДО «Тихвинский центр детского творчества». </a:t>
            </a:r>
          </a:p>
          <a:p>
            <a:r>
              <a:rPr lang="ru-RU" sz="1600" b="1" dirty="0" smtClean="0"/>
              <a:t>Руководитель проекта:  </a:t>
            </a:r>
            <a:r>
              <a:rPr lang="ru-RU" sz="1600" dirty="0" smtClean="0"/>
              <a:t>О.В. Богданова, педагог дополнительного образования</a:t>
            </a:r>
            <a:endParaRPr lang="ru-RU" sz="1600" dirty="0"/>
          </a:p>
        </p:txBody>
      </p:sp>
      <p:pic>
        <p:nvPicPr>
          <p:cNvPr id="8" name="Рисунок 7" descr="https://ic.pics.livejournal.com/igorpodgorny/10954750/430015/430015_original.jpg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7800"/>
          <a:stretch>
            <a:fillRect/>
          </a:stretch>
        </p:blipFill>
        <p:spPr bwMode="auto">
          <a:xfrm>
            <a:off x="6876256" y="836712"/>
            <a:ext cx="1721108" cy="1911485"/>
          </a:xfrm>
          <a:prstGeom prst="ellipse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</p:pic>
      <p:pic>
        <p:nvPicPr>
          <p:cNvPr id="9" name="Рисунок 8" descr="https://ic.pics.livejournal.com/igorpodgorny/10954750/430015/430015_original.jpg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7800"/>
          <a:stretch>
            <a:fillRect/>
          </a:stretch>
        </p:blipFill>
        <p:spPr bwMode="auto">
          <a:xfrm>
            <a:off x="611560" y="908720"/>
            <a:ext cx="1721108" cy="1911485"/>
          </a:xfrm>
          <a:prstGeom prst="ellipse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6948264" y="1988840"/>
            <a:ext cx="8640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/>
              <a:t>Красная </a:t>
            </a:r>
          </a:p>
          <a:p>
            <a:pPr algn="ctr"/>
            <a:r>
              <a:rPr lang="ru-RU" sz="1400" b="1" dirty="0" smtClean="0"/>
              <a:t>книга </a:t>
            </a:r>
            <a:endParaRPr lang="ru-RU" sz="14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683568" y="1988840"/>
            <a:ext cx="8640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/>
              <a:t>Красная </a:t>
            </a:r>
          </a:p>
          <a:p>
            <a:pPr algn="ctr"/>
            <a:r>
              <a:rPr lang="ru-RU" sz="1400" b="1" dirty="0" smtClean="0"/>
              <a:t>книга </a:t>
            </a:r>
            <a:endParaRPr lang="ru-RU" sz="1400" b="1" dirty="0"/>
          </a:p>
        </p:txBody>
      </p:sp>
      <p:sp>
        <p:nvSpPr>
          <p:cNvPr id="12" name="TextBox 11"/>
          <p:cNvSpPr txBox="1"/>
          <p:nvPr/>
        </p:nvSpPr>
        <p:spPr>
          <a:xfrm rot="19537401">
            <a:off x="7574731" y="2000482"/>
            <a:ext cx="11143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/>
              <a:t>Защищает </a:t>
            </a:r>
          </a:p>
          <a:p>
            <a:pPr algn="ctr"/>
            <a:r>
              <a:rPr lang="ru-RU" sz="1200" b="1" dirty="0" smtClean="0"/>
              <a:t>природу </a:t>
            </a:r>
            <a:endParaRPr lang="ru-RU" sz="1200" b="1" dirty="0"/>
          </a:p>
        </p:txBody>
      </p:sp>
      <p:sp>
        <p:nvSpPr>
          <p:cNvPr id="13" name="TextBox 12"/>
          <p:cNvSpPr txBox="1"/>
          <p:nvPr/>
        </p:nvSpPr>
        <p:spPr>
          <a:xfrm rot="19537401">
            <a:off x="1292655" y="1975081"/>
            <a:ext cx="11143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/>
              <a:t>Защищает </a:t>
            </a:r>
          </a:p>
          <a:p>
            <a:pPr algn="ctr"/>
            <a:r>
              <a:rPr lang="ru-RU" sz="1200" b="1" dirty="0" smtClean="0"/>
              <a:t>природу </a:t>
            </a:r>
            <a:endParaRPr lang="ru-RU" sz="12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3779912" y="260648"/>
            <a:ext cx="17281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ПРОЕКТ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95536" y="188640"/>
            <a:ext cx="12961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Май – 2022г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s://belindahowardsmith.com/sitebuilder/images/bookDkRedTrimJPEG-962x69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395536" y="332656"/>
            <a:ext cx="8389440" cy="61555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Цель проекта</a:t>
            </a:r>
            <a:r>
              <a:rPr lang="ru-RU" b="1" dirty="0" smtClean="0"/>
              <a:t>: </a:t>
            </a:r>
            <a:r>
              <a:rPr lang="ru-RU" sz="1600" b="1" dirty="0" smtClean="0"/>
              <a:t>познакомиться с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содержанием</a:t>
            </a:r>
            <a:r>
              <a:rPr lang="ru-RU" sz="1600" b="1" dirty="0" smtClean="0"/>
              <a:t> и  представителями Красной книги   природы Ленинградской области.  </a:t>
            </a:r>
            <a:endParaRPr lang="ru-RU" sz="1600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95536" y="1052736"/>
            <a:ext cx="8352928" cy="209288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Задачи проекта:  </a:t>
            </a:r>
          </a:p>
          <a:p>
            <a:pPr marL="342900" indent="-342900">
              <a:buAutoNum type="arabicPeriod"/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Узнать для чего создана Красная книга природы Ленинградской области.   Познакомиться с каждым томом  книги. </a:t>
            </a:r>
          </a:p>
          <a:p>
            <a:pPr marL="342900" indent="-342900">
              <a:buAutoNum type="arabicPeriod"/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Развивать свою любознательность  и творчество. </a:t>
            </a:r>
          </a:p>
          <a:p>
            <a:pPr marL="342900" indent="-342900">
              <a:buAutoNum type="arabicPeriod"/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Научиться работать с различной информацией. </a:t>
            </a:r>
          </a:p>
          <a:p>
            <a:pPr marL="342900" indent="-342900">
              <a:buAutoNum type="arabicPeriod"/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Сделать творческие работы: </a:t>
            </a:r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лэпбук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;  буклет, презентации, портреты животных и растений,  раскраски,  подготовить викторину.</a:t>
            </a:r>
          </a:p>
          <a:p>
            <a:pPr marL="342900" indent="-342900">
              <a:buAutoNum type="arabicPeriod"/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Воспитывать в себе  и у окружающих людей бережное отношение к природе.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9552" y="3429000"/>
            <a:ext cx="4320480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Тип проекта </a:t>
            </a:r>
            <a:r>
              <a:rPr lang="ru-RU" dirty="0" smtClean="0"/>
              <a:t>– </a:t>
            </a:r>
            <a:r>
              <a:rPr lang="ru-RU" sz="1600" b="1" dirty="0" smtClean="0"/>
              <a:t>информационно-творческий</a:t>
            </a:r>
            <a:endParaRPr lang="ru-RU" sz="16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3923928" y="6165304"/>
            <a:ext cx="4896544" cy="40011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Продолжительность   проекта </a:t>
            </a:r>
            <a:r>
              <a:rPr lang="ru-RU" dirty="0" smtClean="0"/>
              <a:t>– </a:t>
            </a:r>
            <a:r>
              <a:rPr lang="ru-RU" sz="2000" b="1" dirty="0" smtClean="0"/>
              <a:t> </a:t>
            </a:r>
            <a:r>
              <a:rPr lang="ru-RU" sz="1600" b="1" dirty="0" smtClean="0"/>
              <a:t>долгосрочный</a:t>
            </a:r>
            <a:endParaRPr lang="ru-RU" sz="1600" b="1" dirty="0"/>
          </a:p>
        </p:txBody>
      </p:sp>
      <p:pic>
        <p:nvPicPr>
          <p:cNvPr id="9" name="Рисунок 8" descr="https://www.bookvoed.ru/files/1836/34/86/80/0.jpeg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5536" y="4653136"/>
            <a:ext cx="1368152" cy="1916832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10" name="Рисунок 9" descr="C:\Users\User\Desktop\КАРУСЕЛЬ ПРИРОДЫ 2019-2020у.г\3-ий год обучения\ПРОЕКТ (сентябрь -октябрь 21г) - 3-й г.о\ФОТО\ДЕЛАЕМ  ПРЕЗЕНТАЦИИ\DSCN7737.JPG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92080" y="3645024"/>
            <a:ext cx="3240360" cy="216024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11" name="Рисунок 10" descr="C:\Users\User\Desktop\КАРУСЕЛЬ ПРИРОДЫ 2019-2020у.г\3-ий год обучения\ПРОЕКТ (сентябрь -октябрь 21г) - 3-й г.о\ФОТО\ДЕЛАЕМ  ПРЕЗЕНТАЦИИ\DSCN7738.JPG"/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95736" y="4077072"/>
            <a:ext cx="2448272" cy="18002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s://belindahowardsmith.com/sitebuilder/images/bookDkRedTrimJPEG-962x69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395536" y="188640"/>
            <a:ext cx="828092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Красная книга природы Ленинградской области</a:t>
            </a:r>
            <a:r>
              <a:rPr lang="ru-RU" dirty="0" smtClean="0"/>
              <a:t> была издана в 1999 — 2002 годах. В её </a:t>
            </a:r>
            <a:r>
              <a:rPr lang="ru-RU" b="1" dirty="0" smtClean="0"/>
              <a:t>создании</a:t>
            </a:r>
            <a:r>
              <a:rPr lang="ru-RU" dirty="0" smtClean="0"/>
              <a:t> принимали участие учёные Санкт-Петербурга, также помощь оказывало Министерство окружающей среды Финляндии. Первоначально </a:t>
            </a:r>
            <a:r>
              <a:rPr lang="ru-RU" b="1" dirty="0" smtClean="0"/>
              <a:t>книга</a:t>
            </a:r>
            <a:r>
              <a:rPr lang="ru-RU" dirty="0" smtClean="0"/>
              <a:t> задумывалась и издавалась как научно-популярное издание, ориентированное на широкий круг читателей. В 2004год постановлением  Правительства Ленинградской   области </a:t>
            </a:r>
            <a:r>
              <a:rPr lang="ru-RU" b="1" dirty="0" smtClean="0"/>
              <a:t>Красной</a:t>
            </a:r>
            <a:r>
              <a:rPr lang="ru-RU" dirty="0" smtClean="0"/>
              <a:t> </a:t>
            </a:r>
            <a:r>
              <a:rPr lang="ru-RU" b="1" dirty="0" smtClean="0"/>
              <a:t>книге</a:t>
            </a:r>
            <a:r>
              <a:rPr lang="ru-RU" dirty="0" smtClean="0"/>
              <a:t> был придан статус официального документа.</a:t>
            </a:r>
            <a:endParaRPr lang="ru-RU" dirty="0"/>
          </a:p>
        </p:txBody>
      </p:sp>
      <p:pic>
        <p:nvPicPr>
          <p:cNvPr id="1026" name="Picture 2" descr="https://www.bookvoed.ru/files/1836/34/86/80/0.jpe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20072" y="2348880"/>
            <a:ext cx="3143005" cy="4104456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467544" y="2276872"/>
            <a:ext cx="388843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Красную книгу я открываю,</a:t>
            </a:r>
          </a:p>
          <a:p>
            <a:pPr algn="ctr"/>
            <a:r>
              <a:rPr lang="ru-RU" dirty="0" smtClean="0"/>
              <a:t>Отчего же Красной её называют?</a:t>
            </a:r>
          </a:p>
          <a:p>
            <a:pPr algn="ctr"/>
            <a:r>
              <a:rPr lang="ru-RU" dirty="0" smtClean="0"/>
              <a:t>Красный – значит опасность и боль,</a:t>
            </a:r>
          </a:p>
          <a:p>
            <a:pPr algn="ctr"/>
            <a:r>
              <a:rPr lang="ru-RU" dirty="0" smtClean="0"/>
              <a:t>Красный цвет кричит нам о том,</a:t>
            </a:r>
          </a:p>
          <a:p>
            <a:pPr algn="ctr"/>
            <a:r>
              <a:rPr lang="ru-RU" dirty="0" smtClean="0"/>
              <a:t>Что виды живые умирают кругом.</a:t>
            </a:r>
          </a:p>
          <a:p>
            <a:pPr algn="ctr"/>
            <a:r>
              <a:rPr lang="ru-RU" dirty="0" smtClean="0"/>
              <a:t>                                        </a:t>
            </a:r>
            <a:r>
              <a:rPr lang="ru-RU" i="1" dirty="0" smtClean="0"/>
              <a:t>Е.В. Климова</a:t>
            </a:r>
            <a:endParaRPr lang="ru-RU" i="1" dirty="0"/>
          </a:p>
        </p:txBody>
      </p:sp>
      <p:pic>
        <p:nvPicPr>
          <p:cNvPr id="8" name="Picture 2" descr="https://demotivation.ru/wp-content/uploads/2020/02/1-7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75656" y="4221088"/>
            <a:ext cx="1872208" cy="2231231"/>
          </a:xfrm>
          <a:prstGeom prst="ellipse">
            <a:avLst/>
          </a:prstGeom>
          <a:noFill/>
          <a:ln w="12700">
            <a:solidFill>
              <a:schemeClr val="tx1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s://belindahowardsmith.com/sitebuilder/images/bookDkRedTrimJPEG-962x69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5" name="Рисунок 4" descr="http://crimeamedia.ru/uploads/posts/2015-05/1431697259_9.jpg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9552" y="188640"/>
            <a:ext cx="1944216" cy="280831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539552" y="2348880"/>
            <a:ext cx="19271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/>
              <a:t>сигнал опасности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2915816" y="332656"/>
            <a:ext cx="42484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 Красная книга природы : 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8" name="Стрелка вниз 7"/>
          <p:cNvSpPr/>
          <p:nvPr/>
        </p:nvSpPr>
        <p:spPr>
          <a:xfrm rot="3438384">
            <a:off x="3955923" y="665027"/>
            <a:ext cx="121455" cy="65578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2627784" y="1268760"/>
            <a:ext cx="2160240" cy="73866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ИНФОРМИРУЕТ</a:t>
            </a:r>
            <a:r>
              <a:rPr lang="ru-RU" b="1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какие виды животных и растений в опасности.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724128" y="1124744"/>
            <a:ext cx="2952328" cy="553998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ПРЕДУПРЕЖДАЕТ </a:t>
            </a:r>
          </a:p>
          <a:p>
            <a:pPr algn="ctr"/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об исчезновении  животных и растений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Стрелка вниз 11"/>
          <p:cNvSpPr/>
          <p:nvPr/>
        </p:nvSpPr>
        <p:spPr>
          <a:xfrm>
            <a:off x="5868144" y="764704"/>
            <a:ext cx="114487" cy="40056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низ 12"/>
          <p:cNvSpPr/>
          <p:nvPr/>
        </p:nvSpPr>
        <p:spPr>
          <a:xfrm>
            <a:off x="5148064" y="836712"/>
            <a:ext cx="99144" cy="108012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4860032" y="1988840"/>
            <a:ext cx="2376264" cy="553998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ПРИЗЫВАЕТ</a:t>
            </a:r>
          </a:p>
          <a:p>
            <a:pPr algn="ctr"/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охранять растения и животных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971600" y="3284984"/>
            <a:ext cx="7632848" cy="738664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КРАСНАЯ  КНИГА 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это список и описание редких и 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находящихся под угрозой исчезновения животных, растений и грибов.</a:t>
            </a:r>
            <a:r>
              <a:rPr lang="ru-RU" b="1" dirty="0" smtClean="0">
                <a:solidFill>
                  <a:srgbClr val="F3F2DC"/>
                </a:solidFill>
              </a:rPr>
              <a:t>.</a:t>
            </a:r>
            <a:endParaRPr lang="ru-RU" b="1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827584" y="4221088"/>
            <a:ext cx="74888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Красная книга  природы  Ленинградской области состоит из трёх томов</a:t>
            </a:r>
            <a:endParaRPr lang="ru-RU" b="1" dirty="0"/>
          </a:p>
        </p:txBody>
      </p:sp>
      <p:pic>
        <p:nvPicPr>
          <p:cNvPr id="17" name="Picture 2" descr="Красная книга природы Ленинградской области. Том 1. Особо охраняемые природные территории.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15616" y="4797152"/>
            <a:ext cx="1173978" cy="1728192"/>
          </a:xfrm>
          <a:prstGeom prst="rect">
            <a:avLst/>
          </a:prstGeom>
          <a:noFill/>
          <a:ln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18" name="Picture 4" descr="http://len-fauna.ru/wp-content/uploads/2013/06/%D0%BA%D1%80%D0%B0%D1%81%D0%BD%D0%B0%D1%8F-%D0%BA%D0%BD%D0%B8%D0%B3%D0%B0-%D0%BB%D0%B5%D0%BD%D0%B8%D0%BD%D0%B3%D1%80%D0%B0%D0%B4%D1%81%D0%BA%D0%BE%D0%B9-%D0%BE%D0%B1%D0%BB%D0%B0%D1%81%D1%82%D0%B8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39952" y="4725144"/>
            <a:ext cx="1219770" cy="1809981"/>
          </a:xfrm>
          <a:prstGeom prst="rect">
            <a:avLst/>
          </a:prstGeom>
          <a:noFill/>
          <a:ln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19" name="Picture 6" descr="http://www.naukaspb.ru/Red_books/images/len_obl3.jp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48264" y="4725144"/>
            <a:ext cx="1218178" cy="1728192"/>
          </a:xfrm>
          <a:prstGeom prst="rect">
            <a:avLst/>
          </a:prstGeom>
          <a:noFill/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s://belindahowardsmith.com/sitebuilder/images/bookDkRedTrimJPEG-962x69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5" name="Picture 2" descr="Красная книга природы Ленинградской области. Том 1. Особо охраняемые природные территории."/>
          <p:cNvPicPr>
            <a:picLocks noChangeAspect="1" noChangeArrowheads="1"/>
          </p:cNvPicPr>
          <p:nvPr/>
        </p:nvPicPr>
        <p:blipFill>
          <a:blip r:embed="rId3" cstate="print"/>
          <a:srcRect l="3125" b="4444"/>
          <a:stretch>
            <a:fillRect/>
          </a:stretch>
        </p:blipFill>
        <p:spPr bwMode="auto">
          <a:xfrm>
            <a:off x="3347864" y="1052736"/>
            <a:ext cx="2232248" cy="3096344"/>
          </a:xfrm>
          <a:prstGeom prst="rect">
            <a:avLst/>
          </a:prstGeom>
          <a:noFill/>
          <a:ln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sp>
        <p:nvSpPr>
          <p:cNvPr id="6" name="Прямоугольник 5"/>
          <p:cNvSpPr/>
          <p:nvPr/>
        </p:nvSpPr>
        <p:spPr>
          <a:xfrm>
            <a:off x="3491880" y="2564904"/>
            <a:ext cx="158417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Особо охраняемые</a:t>
            </a:r>
          </a:p>
          <a:p>
            <a:r>
              <a:rPr lang="ru-RU" b="1" dirty="0" smtClean="0"/>
              <a:t> природные территории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2555776" y="260648"/>
            <a:ext cx="30243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</a:rPr>
              <a:t>ЗАПОВЕДНИК</a:t>
            </a:r>
            <a:endParaRPr lang="ru-RU" sz="3600" b="1" dirty="0">
              <a:solidFill>
                <a:srgbClr val="C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83568" y="2060848"/>
            <a:ext cx="23762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</a:rPr>
              <a:t>ЗАКАЗНИК</a:t>
            </a:r>
            <a:endParaRPr lang="ru-RU" sz="3600" b="1" dirty="0">
              <a:solidFill>
                <a:srgbClr val="C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39552" y="5517232"/>
            <a:ext cx="46440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</a:rPr>
              <a:t>ПРИРОДНЫЕ  ПАРКИ</a:t>
            </a:r>
            <a:endParaRPr lang="ru-RU" sz="3600" b="1" dirty="0">
              <a:solidFill>
                <a:srgbClr val="C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563888" y="6021288"/>
            <a:ext cx="52565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</a:rPr>
              <a:t>ПАМЯТНИКИ ПРИРОДЫ</a:t>
            </a:r>
            <a:endParaRPr lang="ru-RU" sz="3600" b="1" dirty="0">
              <a:solidFill>
                <a:srgbClr val="C00000"/>
              </a:solidFill>
            </a:endParaRPr>
          </a:p>
        </p:txBody>
      </p:sp>
      <p:pic>
        <p:nvPicPr>
          <p:cNvPr id="11" name="Picture 4" descr="http://www.vepsles.spb.ru/images/6513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84168" y="260648"/>
            <a:ext cx="2520280" cy="2880320"/>
          </a:xfrm>
          <a:prstGeom prst="rect">
            <a:avLst/>
          </a:prstGeom>
          <a:noFill/>
          <a:ln w="9525"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12" name="Picture 2" descr="Логотип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1560" y="2852936"/>
            <a:ext cx="2448272" cy="2016224"/>
          </a:xfrm>
          <a:prstGeom prst="ellipse">
            <a:avLst/>
          </a:prstGeom>
          <a:noFill/>
          <a:ln w="12700"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13" name="Picture 2" descr="https://droogie.ru/wp-content/uploads/2014/05/sablinskie-pesheru-2.jp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72200" y="3933056"/>
            <a:ext cx="2290965" cy="1643626"/>
          </a:xfrm>
          <a:prstGeom prst="ellipse">
            <a:avLst/>
          </a:prstGeom>
          <a:noFill/>
          <a:ln w="9525"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14" name="Рисунок 13" descr="http://kshc.ru/filestorage/www_article_files/679-925cd8f1de0aaa042954532d1c9fe310.jpg"/>
          <p:cNvPicPr/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9833" r="22088"/>
          <a:stretch>
            <a:fillRect/>
          </a:stretch>
        </p:blipFill>
        <p:spPr bwMode="auto">
          <a:xfrm>
            <a:off x="611560" y="188640"/>
            <a:ext cx="1512169" cy="1899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Прямоугольник 14"/>
          <p:cNvSpPr/>
          <p:nvPr/>
        </p:nvSpPr>
        <p:spPr>
          <a:xfrm>
            <a:off x="3059832" y="4293096"/>
            <a:ext cx="324036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Первый том </a:t>
            </a:r>
            <a:r>
              <a:rPr lang="ru-RU" dirty="0" smtClean="0"/>
              <a:t>содержит описания участков местности, сохранивших естественные природные комплексы.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s://belindahowardsmith.com/sitebuilder/images/bookDkRedTrimJPEG-962x69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323528" y="188640"/>
            <a:ext cx="4248472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 smtClean="0">
                <a:solidFill>
                  <a:srgbClr val="FF0000"/>
                </a:solidFill>
              </a:rPr>
              <a:t>Мшинское</a:t>
            </a:r>
            <a:r>
              <a:rPr lang="ru-RU" b="1" dirty="0" smtClean="0">
                <a:solidFill>
                  <a:srgbClr val="FF0000"/>
                </a:solidFill>
              </a:rPr>
              <a:t> болото</a:t>
            </a:r>
            <a:r>
              <a:rPr lang="ru-RU" dirty="0" smtClean="0"/>
              <a:t> (государственный природный </a:t>
            </a:r>
            <a:r>
              <a:rPr lang="ru-RU" b="1" i="1" u="sng" dirty="0" smtClean="0">
                <a:solidFill>
                  <a:srgbClr val="C00000"/>
                </a:solidFill>
              </a:rPr>
              <a:t>заказник</a:t>
            </a:r>
            <a:r>
              <a:rPr lang="ru-RU" dirty="0" smtClean="0"/>
              <a:t> федерального подчинения) расположен на водоразделе рек Оредеж и Ящера, на территории </a:t>
            </a:r>
            <a:r>
              <a:rPr lang="ru-RU" dirty="0" err="1" smtClean="0"/>
              <a:t>Лужского</a:t>
            </a:r>
            <a:r>
              <a:rPr lang="ru-RU" dirty="0" smtClean="0"/>
              <a:t> и Гатчинского районов Ленинградской области. </a:t>
            </a:r>
            <a:r>
              <a:rPr lang="ru-RU" b="1" dirty="0" smtClean="0"/>
              <a:t>Целями создания заказника являются</a:t>
            </a:r>
            <a:r>
              <a:rPr lang="ru-RU" dirty="0" smtClean="0"/>
              <a:t>: сохранение болотного комплекса озер и водотоков с окрестными лесами, сохранение и воспроизводство естественной (природной) флоры и фауны, создание благоприятных условий для пролетных и местных водоплавающих птиц во время миграций, сохранение и восстановление численности редких и исчезающих видов животных и растений. </a:t>
            </a:r>
            <a:endParaRPr lang="ru-RU" dirty="0"/>
          </a:p>
        </p:txBody>
      </p:sp>
      <p:pic>
        <p:nvPicPr>
          <p:cNvPr id="6" name="Picture 2" descr=" Стенгазета «Заповедные территории Ленинградской области».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31640" y="5013176"/>
            <a:ext cx="2425452" cy="1608884"/>
          </a:xfrm>
          <a:prstGeom prst="rect">
            <a:avLst/>
          </a:prstGeom>
          <a:noFill/>
          <a:ln w="12700">
            <a:solidFill>
              <a:schemeClr val="tx1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sp>
        <p:nvSpPr>
          <p:cNvPr id="7" name="Прямоугольник 6"/>
          <p:cNvSpPr/>
          <p:nvPr/>
        </p:nvSpPr>
        <p:spPr>
          <a:xfrm>
            <a:off x="4788024" y="188640"/>
            <a:ext cx="4032448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 smtClean="0">
                <a:solidFill>
                  <a:srgbClr val="FF0000"/>
                </a:solidFill>
              </a:rPr>
              <a:t>Нижне-Свирский</a:t>
            </a:r>
            <a:r>
              <a:rPr lang="ru-RU" b="1" dirty="0" smtClean="0">
                <a:solidFill>
                  <a:srgbClr val="FF0000"/>
                </a:solidFill>
              </a:rPr>
              <a:t> </a:t>
            </a:r>
            <a:r>
              <a:rPr lang="ru-RU" dirty="0" smtClean="0"/>
              <a:t>государственный природный </a:t>
            </a:r>
            <a:r>
              <a:rPr lang="ru-RU" b="1" i="1" u="sng" dirty="0" smtClean="0">
                <a:solidFill>
                  <a:srgbClr val="C00000"/>
                </a:solidFill>
              </a:rPr>
              <a:t>заповедник </a:t>
            </a:r>
            <a:r>
              <a:rPr lang="ru-RU" dirty="0" smtClean="0"/>
              <a:t>расположен на правобережье р.Свирь в нижнем её течении на территории </a:t>
            </a:r>
            <a:r>
              <a:rPr lang="ru-RU" dirty="0" err="1" smtClean="0"/>
              <a:t>Лодейнопольского</a:t>
            </a:r>
            <a:r>
              <a:rPr lang="ru-RU" dirty="0" smtClean="0"/>
              <a:t> района Ленинградской области. Основной целью организации заповедника является сохранение и изучение природы  родного края. Главными охраняемыми объектами служат массовые стоянки мигрирующих водоплавающих и сухопутных птиц, уникальный ландшафт, редкие и ценные виды животных и растений.  </a:t>
            </a:r>
            <a:endParaRPr lang="ru-RU" dirty="0"/>
          </a:p>
        </p:txBody>
      </p:sp>
      <p:pic>
        <p:nvPicPr>
          <p:cNvPr id="8" name="Picture 2" descr=" Стенгазета «Заповедные территории Ленинградской области».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92080" y="4437112"/>
            <a:ext cx="2857500" cy="1914525"/>
          </a:xfrm>
          <a:prstGeom prst="rect">
            <a:avLst/>
          </a:prstGeom>
          <a:noFill/>
          <a:ln w="12700">
            <a:solidFill>
              <a:schemeClr val="tx1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s://belindahowardsmith.com/sitebuilder/images/bookDkRedTrimJPEG-962x69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323528" y="188640"/>
            <a:ext cx="424847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Река </a:t>
            </a:r>
            <a:r>
              <a:rPr lang="ru-RU" b="1" dirty="0" err="1" smtClean="0">
                <a:solidFill>
                  <a:srgbClr val="FF0000"/>
                </a:solidFill>
              </a:rPr>
              <a:t>Рагуша</a:t>
            </a:r>
            <a:r>
              <a:rPr lang="ru-RU" dirty="0" smtClean="0"/>
              <a:t> </a:t>
            </a:r>
            <a:r>
              <a:rPr lang="ru-RU" b="1" i="1" dirty="0" smtClean="0">
                <a:solidFill>
                  <a:srgbClr val="C00000"/>
                </a:solidFill>
              </a:rPr>
              <a:t>(памятник природы) </a:t>
            </a:r>
            <a:r>
              <a:rPr lang="ru-RU" dirty="0" smtClean="0"/>
              <a:t>расположена в Бокситогорском районе, в окрестностях дер. Рудная Горка. Характер долины р. </a:t>
            </a:r>
            <a:r>
              <a:rPr lang="ru-RU" dirty="0" err="1" smtClean="0"/>
              <a:t>Рагуши</a:t>
            </a:r>
            <a:r>
              <a:rPr lang="ru-RU" dirty="0" smtClean="0"/>
              <a:t> очень изменчив: низкие, местами заболоченные берега чередуются со скалистыми. 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95536" y="1844824"/>
            <a:ext cx="410445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Река уходит в образовавшиеся </a:t>
            </a:r>
            <a:r>
              <a:rPr lang="ru-RU" dirty="0" err="1" smtClean="0"/>
              <a:t>поноры</a:t>
            </a:r>
            <a:r>
              <a:rPr lang="ru-RU" dirty="0" smtClean="0"/>
              <a:t> и течет под землей на протяжении целых двух километров.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95536" y="2708920"/>
            <a:ext cx="41044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Ниже по течению долина реки образует каньон. 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95536" y="3284984"/>
            <a:ext cx="417646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Крутые берега достигают высоты более 80 м, они изрезаны ручьями и иногда ниспадающими водопадами. Склоны и дно реки местами усеяны обломками известняка с богатой ископаемой фауной.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395536" y="4941168"/>
            <a:ext cx="417646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На территории памятника природы встречается орхидея – венерин башмачок настоящий, занесенная в Красные книги Российской Федерации и Ленинградской области.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4788024" y="188640"/>
            <a:ext cx="413995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Вепсский лес</a:t>
            </a:r>
            <a:r>
              <a:rPr lang="ru-RU" dirty="0" smtClean="0"/>
              <a:t> (</a:t>
            </a:r>
            <a:r>
              <a:rPr lang="ru-RU" b="1" i="1" dirty="0" smtClean="0">
                <a:solidFill>
                  <a:srgbClr val="C00000"/>
                </a:solidFill>
              </a:rPr>
              <a:t>природный парк) </a:t>
            </a:r>
            <a:r>
              <a:rPr lang="ru-RU" dirty="0" smtClean="0"/>
              <a:t>занимает часть территорий </a:t>
            </a:r>
            <a:r>
              <a:rPr lang="ru-RU" dirty="0" err="1" smtClean="0"/>
              <a:t>Подпорожского</a:t>
            </a:r>
            <a:r>
              <a:rPr lang="ru-RU" dirty="0" smtClean="0"/>
              <a:t>, Тихвинского, </a:t>
            </a:r>
            <a:r>
              <a:rPr lang="ru-RU" dirty="0" err="1" smtClean="0"/>
              <a:t>Лодейнопольского</a:t>
            </a:r>
            <a:r>
              <a:rPr lang="ru-RU" dirty="0" smtClean="0"/>
              <a:t> и </a:t>
            </a:r>
            <a:r>
              <a:rPr lang="ru-RU" dirty="0" err="1" smtClean="0"/>
              <a:t>Бокситогорского</a:t>
            </a:r>
            <a:r>
              <a:rPr lang="ru-RU" dirty="0" smtClean="0"/>
              <a:t> районов. 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4644008" y="1556792"/>
            <a:ext cx="428396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Здесь сохраняются в первозданном виде уникальные природные объекты: нетронутые участки таёжных лесов, чередующиеся с обширными болотами и многочисленными озёрами, пронизанные разветвленной сетью ручьев и рек, с разнообразным растительным и животным миром. </a:t>
            </a: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4644008" y="3789040"/>
            <a:ext cx="421196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На территории парка традиционно проживает малая народность России – вепсы, имеющая самобытную культуру и традиции. </a:t>
            </a:r>
            <a:endParaRPr lang="ru-RU" dirty="0"/>
          </a:p>
        </p:txBody>
      </p:sp>
      <p:pic>
        <p:nvPicPr>
          <p:cNvPr id="13" name="Picture 2" descr=" Стенгазета «Заповедные территории Ленинградской области».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12160" y="4869160"/>
            <a:ext cx="2443200" cy="1628800"/>
          </a:xfrm>
          <a:prstGeom prst="rect">
            <a:avLst/>
          </a:prstGeom>
          <a:noFill/>
          <a:ln w="12700">
            <a:solidFill>
              <a:schemeClr val="tx1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s://belindahowardsmith.com/sitebuilder/images/bookDkRedTrimJPEG-962x69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42908" y="0"/>
            <a:ext cx="9144000" cy="6858000"/>
          </a:xfrm>
          <a:prstGeom prst="rect">
            <a:avLst/>
          </a:prstGeom>
          <a:noFill/>
        </p:spPr>
      </p:pic>
      <p:pic>
        <p:nvPicPr>
          <p:cNvPr id="5" name="Рисунок 4" descr="C:\Users\User\Desktop\КАРУСЕЛЬ ПРИРОДЫ 2019-2020у.г\3-ий год обучения\ПРОЕКТ (сентябрь -октябрь 21г) - 3-й г.о\ФОТО\ДЕЛАЕМ  БУКЛЕТ\DSCN7721.JPG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88224" y="3356992"/>
            <a:ext cx="1783715" cy="308737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6" name="Рисунок 5" descr="C:\Users\User\Desktop\КАРУСЕЛЬ ПРИРОДЫ 2019-2020у.г\3-ий год обучения\ПРОЕКТ (сентябрь -октябрь 21г) - 3-й г.о\ФОТО\ДЕЛАЕМ  БУКЛЕТ\DSCN7723.JPG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88224" y="332656"/>
            <a:ext cx="1875790" cy="251714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8" name="Рисунок 7" descr="C:\Users\User\Desktop\КАРУСЕЛЬ ПРИРОДЫ 2019-2020у.г\3-ий год обучения\ПРОЕКТ (сентябрь -октябрь 21г) - 3-й г.о\ФОТО\ДЕЛАЕМ  БУКЛЕТ\DSCN7717.JPG"/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57224" y="3857628"/>
            <a:ext cx="2020482" cy="2677019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9" name="Рисунок 8" descr="C:\Users\User\Desktop\КАРУСЕЛЬ ПРИРОДЫ 2019-2020у.г\3-ий год обучения\ПРОЕКТ (сентябрь -октябрь 21г) - 3-й г.о\ФОТО\ДЕЛАЕМ  БУКЛЕТ\DSCN7720.JPG"/>
          <p:cNvPicPr/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99592" y="332656"/>
            <a:ext cx="1944216" cy="3096344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sp>
        <p:nvSpPr>
          <p:cNvPr id="7" name="TextBox 6"/>
          <p:cNvSpPr txBox="1"/>
          <p:nvPr/>
        </p:nvSpPr>
        <p:spPr>
          <a:xfrm>
            <a:off x="3071802" y="642918"/>
            <a:ext cx="3071834" cy="92333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Буклет </a:t>
            </a:r>
          </a:p>
          <a:p>
            <a:pPr algn="ctr"/>
            <a:r>
              <a:rPr lang="ru-RU" dirty="0" smtClean="0"/>
              <a:t>«Особо охраняемые природные территории»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3357554" y="3786190"/>
            <a:ext cx="3071834" cy="92333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Буклет </a:t>
            </a:r>
          </a:p>
          <a:p>
            <a:pPr algn="ctr"/>
            <a:r>
              <a:rPr lang="ru-RU" dirty="0" smtClean="0"/>
              <a:t>«Красная книга природы Ленинградской области»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6715140" y="2928934"/>
            <a:ext cx="1714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Цветков  Денис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857224" y="3429000"/>
            <a:ext cx="20717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/>
              <a:t>Тараскин</a:t>
            </a:r>
            <a:r>
              <a:rPr lang="ru-RU" dirty="0" smtClean="0"/>
              <a:t>  Артём</a:t>
            </a:r>
            <a:endParaRPr lang="ru-RU" dirty="0"/>
          </a:p>
        </p:txBody>
      </p:sp>
      <p:cxnSp>
        <p:nvCxnSpPr>
          <p:cNvPr id="14" name="Прямая со стрелкой 13"/>
          <p:cNvCxnSpPr/>
          <p:nvPr/>
        </p:nvCxnSpPr>
        <p:spPr>
          <a:xfrm>
            <a:off x="5286380" y="1571612"/>
            <a:ext cx="1285884" cy="78581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 rot="10800000" flipV="1">
            <a:off x="3071802" y="4714884"/>
            <a:ext cx="1143008" cy="8572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Рисунок 12" descr="C:\Users\User\Desktop\КАРУСЕЛЬ ПРИРОДЫ 2019-2020у.г\3-ий год обучения\ПРОЕКТ (сентябрь -октябрь 21г) - 3-й г.о\ФОТО\ДЕЛАЕМ  БУКЛЕТ\DSCN7709.JPG"/>
          <p:cNvPicPr/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63888" y="1916832"/>
            <a:ext cx="1969339" cy="173542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15" name="Рисунок 14" descr="C:\Users\User\Desktop\КАРУСЕЛЬ ПРИРОДЫ 2019-2020у.г\3-ий год обучения\ПРОЕКТ (сентябрь -октябрь 21г) - 3-й г.о\ФОТО\ДЕЛАЕМ  ПРЕЗЕНТАЦИИ\DSCN7707.JPG"/>
          <p:cNvPicPr/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11960" y="5013176"/>
            <a:ext cx="1944216" cy="1501362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491258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s://belindahowardsmith.com/sitebuilder/images/bookDkRedTrimJPEG-962x69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5" name="Picture 4" descr="http://len-fauna.ru/wp-content/uploads/2013/06/%D0%BA%D1%80%D0%B0%D1%81%D0%BD%D0%B0%D1%8F-%D0%BA%D0%BD%D0%B8%D0%B3%D0%B0-%D0%BB%D0%B5%D0%BD%D0%B8%D0%BD%D0%B3%D1%80%D0%B0%D0%B4%D1%81%D0%BA%D0%BE%D0%B9-%D0%BE%D0%B1%D0%BB%D0%B0%D1%81%D1%82%D0%B8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47864" y="1268760"/>
            <a:ext cx="2763617" cy="3816424"/>
          </a:xfrm>
          <a:prstGeom prst="rect">
            <a:avLst/>
          </a:prstGeom>
          <a:noFill/>
          <a:ln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sp>
        <p:nvSpPr>
          <p:cNvPr id="6" name="TextBox 5"/>
          <p:cNvSpPr txBox="1"/>
          <p:nvPr/>
        </p:nvSpPr>
        <p:spPr>
          <a:xfrm>
            <a:off x="3419872" y="3284984"/>
            <a:ext cx="25922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Растения  и грибы</a:t>
            </a:r>
            <a:endParaRPr lang="ru-RU" sz="2400" b="1" dirty="0"/>
          </a:p>
        </p:txBody>
      </p:sp>
      <p:pic>
        <p:nvPicPr>
          <p:cNvPr id="7" name="Рисунок 6" descr="http://900igr.net/up/datas/95761/009.jpg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8072" b="40335"/>
          <a:stretch>
            <a:fillRect/>
          </a:stretch>
        </p:blipFill>
        <p:spPr bwMode="auto">
          <a:xfrm>
            <a:off x="611560" y="260648"/>
            <a:ext cx="2232248" cy="1584176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9" name="Рисунок 8" descr="Гриб-баран причислен к исчезающим видам, которые занесены в Красную книгу"/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72200" y="260648"/>
            <a:ext cx="2304256" cy="1656184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10" name="Рисунок 9" descr="Валериана На полянках, вдоль рек и ручьев растет чудесный природный лекарь –..."/>
          <p:cNvPicPr/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4003" t="34361" r="4226" b="9689"/>
          <a:stretch>
            <a:fillRect/>
          </a:stretch>
        </p:blipFill>
        <p:spPr bwMode="auto">
          <a:xfrm>
            <a:off x="6372200" y="2564904"/>
            <a:ext cx="2232248" cy="1368152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11" name="Рисунок 10" descr="Берёза низкая ,   — листопадное растение семейства Берёзовые Произрастает на болотах и заболоченных лугах. Цветёт одновременно с появлением листьев в апреле—мае. Опыляется ветром. Мужские серёжки цилиндрические, до 2 см длиной, с буроватыми чешуйками. Женские — почти яйцевидной формы, длиной до 1,5 см, вверх стоящие на коротких опушённых ножках. Плод — маленький широкоэллиптический орешек "/>
          <p:cNvPicPr/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3723" t="33766" r="4857" b="20735"/>
          <a:stretch>
            <a:fillRect/>
          </a:stretch>
        </p:blipFill>
        <p:spPr bwMode="auto">
          <a:xfrm>
            <a:off x="611560" y="2420888"/>
            <a:ext cx="2232248" cy="1512168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12" name="Рисунок 11" descr="Cypripedium calceolus L. – Венерин башмачок настоящий "/>
          <p:cNvPicPr/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7544" y="4509120"/>
            <a:ext cx="2520280" cy="18002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sp>
        <p:nvSpPr>
          <p:cNvPr id="13" name="TextBox 12"/>
          <p:cNvSpPr txBox="1"/>
          <p:nvPr/>
        </p:nvSpPr>
        <p:spPr>
          <a:xfrm>
            <a:off x="827584" y="1844824"/>
            <a:ext cx="187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кувшинка белая</a:t>
            </a:r>
            <a:endParaRPr lang="ru-RU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755576" y="4005064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берёза  низкая</a:t>
            </a:r>
            <a:endParaRPr lang="ru-RU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827584" y="6309320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венерин  башмачок</a:t>
            </a:r>
            <a:endParaRPr lang="ru-RU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6948264" y="1916832"/>
            <a:ext cx="1584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гриб - баран  </a:t>
            </a:r>
            <a:endParaRPr lang="ru-RU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6804248" y="3933056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валериана</a:t>
            </a:r>
            <a:endParaRPr lang="ru-RU" b="1" dirty="0"/>
          </a:p>
        </p:txBody>
      </p:sp>
      <p:pic>
        <p:nvPicPr>
          <p:cNvPr id="18" name="Рисунок 17" descr="C:\Users\User\Desktop\ПРОЕКТ - По страницам Красной  книги  природы  ЛО (апрель - май 2022г)\ПРОЕКТ (сентябрь -октябрь 21г) - 3-й г.о\ФОТО\ДЕЛАЕМ ЛЭПБУК\DSCN7702.JPG"/>
          <p:cNvPicPr/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44208" y="4797152"/>
            <a:ext cx="2160240" cy="167449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sp>
        <p:nvSpPr>
          <p:cNvPr id="19" name="Прямоугольник 18"/>
          <p:cNvSpPr/>
          <p:nvPr/>
        </p:nvSpPr>
        <p:spPr>
          <a:xfrm>
            <a:off x="3347864" y="5517232"/>
            <a:ext cx="288032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Второй том посвящён </a:t>
            </a:r>
            <a:r>
              <a:rPr lang="ru-RU" dirty="0" smtClean="0"/>
              <a:t>описанию охраняемых видов растений и грибов.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s://belindahowardsmith.com/sitebuilder/images/bookDkRedTrimJPEG-962x69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3" y="9514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94173" y="2729906"/>
            <a:ext cx="394422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/>
            <a:r>
              <a:rPr lang="ru-RU" sz="4000" b="1" dirty="0" smtClean="0">
                <a:solidFill>
                  <a:srgbClr val="7030A0"/>
                </a:solidFill>
              </a:rPr>
              <a:t>Кувшинка белая </a:t>
            </a:r>
            <a:endParaRPr lang="ru-RU" sz="4000" b="1" dirty="0">
              <a:solidFill>
                <a:srgbClr val="7030A0"/>
              </a:solidFill>
            </a:endParaRPr>
          </a:p>
        </p:txBody>
      </p:sp>
      <p:pic>
        <p:nvPicPr>
          <p:cNvPr id="6" name="Picture 2" descr="Кувшинка белая. Красная книга (краткое описание)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4702" y="354364"/>
            <a:ext cx="3282317" cy="2210540"/>
          </a:xfrm>
          <a:prstGeom prst="rect">
            <a:avLst/>
          </a:prstGeom>
          <a:noFill/>
          <a:ln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sp>
        <p:nvSpPr>
          <p:cNvPr id="7174" name="AutoShape 6" descr="https://ivbg.ru/wp-content/uploads/2021/06/nTB2ZpsmBXY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2123728" y="6205954"/>
            <a:ext cx="52565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информацию подготовил – </a:t>
            </a:r>
            <a:r>
              <a:rPr lang="ru-RU" b="1" dirty="0" err="1" smtClean="0"/>
              <a:t>Дернятин</a:t>
            </a:r>
            <a:r>
              <a:rPr lang="ru-RU" b="1" dirty="0" smtClean="0"/>
              <a:t>  Александр</a:t>
            </a:r>
            <a:endParaRPr lang="ru-RU" b="1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552866" y="3356991"/>
            <a:ext cx="3826834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и</a:t>
            </a:r>
            <a:r>
              <a:rPr lang="ru-RU" dirty="0" smtClean="0"/>
              <a:t>ли - </a:t>
            </a:r>
            <a:r>
              <a:rPr lang="ru-RU" b="1" dirty="0" smtClean="0">
                <a:solidFill>
                  <a:srgbClr val="FF0000"/>
                </a:solidFill>
              </a:rPr>
              <a:t>Водяная лилия</a:t>
            </a:r>
            <a:br>
              <a:rPr lang="ru-RU" b="1" dirty="0" smtClean="0">
                <a:solidFill>
                  <a:srgbClr val="FF0000"/>
                </a:solidFill>
              </a:rPr>
            </a:br>
            <a:r>
              <a:rPr lang="ru-RU" dirty="0" smtClean="0"/>
              <a:t>Днём белоснежные цветы лилии широко раскрыты, демонстрируя золотистую сердцевину цветка и источая слабый аромат. Вокруг располагаются зелёные, широкие листья, черешки которых глубоко уходят под воду. Лилии рвать нельзя! Без корня они быстро вянут.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4752020" y="239558"/>
            <a:ext cx="4211567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Ясеню поклонялись многие народы. Его называли «деревом познания», считали символом мудрости и жизни. Древесина этого дерева очень прочная и ценная, из неё делают паркет, лыжи, весла, теннисные ракетки. Отвар из плодов ясеня обладает жаропонижающим и обезболивающим действием.</a:t>
            </a: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4625964" y="2590196"/>
            <a:ext cx="431239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/>
            <a:r>
              <a:rPr lang="ru-RU" sz="4000" b="1" dirty="0" smtClean="0">
                <a:solidFill>
                  <a:srgbClr val="7030A0"/>
                </a:solidFill>
              </a:rPr>
              <a:t>ЯСЕНЬ  </a:t>
            </a:r>
            <a:r>
              <a:rPr lang="ru-RU" sz="2400" b="1" dirty="0" smtClean="0">
                <a:solidFill>
                  <a:srgbClr val="7030A0"/>
                </a:solidFill>
              </a:rPr>
              <a:t>ОБЫКНОВЕННЫЙ</a:t>
            </a:r>
            <a:r>
              <a:rPr lang="ru-RU" sz="4000" b="1" dirty="0" smtClean="0">
                <a:solidFill>
                  <a:srgbClr val="7030A0"/>
                </a:solidFill>
              </a:rPr>
              <a:t> </a:t>
            </a:r>
            <a:endParaRPr lang="ru-RU" sz="4000" b="1" dirty="0">
              <a:solidFill>
                <a:srgbClr val="7030A0"/>
              </a:solidFill>
            </a:endParaRPr>
          </a:p>
        </p:txBody>
      </p:sp>
      <p:pic>
        <p:nvPicPr>
          <p:cNvPr id="13" name="Picture 4" descr="Ясень обыкновенный   Ясеню поклонялись многие народы. Его называли «деревом п..."/>
          <p:cNvPicPr>
            <a:picLocks noChangeAspect="1" noChangeArrowheads="1"/>
          </p:cNvPicPr>
          <p:nvPr/>
        </p:nvPicPr>
        <p:blipFill rotWithShape="1">
          <a:blip r:embed="rId4" cstate="print"/>
          <a:srcRect l="50000" t="34484" r="4968" b="5785"/>
          <a:stretch/>
        </p:blipFill>
        <p:spPr bwMode="auto">
          <a:xfrm>
            <a:off x="5197987" y="3356991"/>
            <a:ext cx="3168352" cy="2585323"/>
          </a:xfrm>
          <a:prstGeom prst="rect">
            <a:avLst/>
          </a:prstGeom>
          <a:noFill/>
          <a:ln w="12700">
            <a:solidFill>
              <a:schemeClr val="tx1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s://belindahowardsmith.com/sitebuilder/images/bookDkRedTrimJPEG-962x69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323528" y="764704"/>
            <a:ext cx="248337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/>
            <a:r>
              <a:rPr lang="ru-RU" sz="4000" b="1" dirty="0" smtClean="0">
                <a:solidFill>
                  <a:srgbClr val="7030A0"/>
                </a:solidFill>
              </a:rPr>
              <a:t>ЛАНДЫШ</a:t>
            </a:r>
            <a:r>
              <a:rPr lang="ru-RU" sz="4400" b="1" dirty="0" smtClean="0">
                <a:solidFill>
                  <a:srgbClr val="7030A0"/>
                </a:solidFill>
              </a:rPr>
              <a:t> </a:t>
            </a:r>
            <a:endParaRPr lang="ru-RU" sz="4400" b="1" dirty="0">
              <a:solidFill>
                <a:srgbClr val="7030A0"/>
              </a:solidFill>
            </a:endParaRPr>
          </a:p>
        </p:txBody>
      </p:sp>
      <p:pic>
        <p:nvPicPr>
          <p:cNvPr id="6148" name="Picture 4" descr="https://imgaz1.chiccdn.com/thumb/large/oaupload/newchic/images/CC/33/d4307d89-79fa-4fee-830a-523609f175f3.jpg?s=702x936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99792" y="260648"/>
            <a:ext cx="1548172" cy="2064229"/>
          </a:xfrm>
          <a:prstGeom prst="rect">
            <a:avLst/>
          </a:prstGeom>
          <a:noFill/>
          <a:ln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sp>
        <p:nvSpPr>
          <p:cNvPr id="6150" name="AutoShape 6" descr="https://funart.pro/uploads/posts/2021-04/1617822454_44-p-oboi-landish-maiskii-krasnaya-kniga-47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154" name="AutoShape 10" descr="https://pro-dachnikov.com/uploads/posts/2021-10/1633860337_23-p-landishi-doma-foto-26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156" name="AutoShape 12" descr="https://pro-dachnikov.com/uploads/posts/2021-10/1633860337_23-p-landishi-doma-foto-26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160" name="AutoShape 16" descr="https://magicbox.tomsk.ru/image/cache/catalog/import/9038ace9-70f3-11eb-80f5-001966f97032_1-750x45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162" name="AutoShape 18" descr="https://pro-dachnikov.com/uploads/posts/2021-11/1637910289_73-pro-dachnikov-com-p-landish-foto-74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164" name="AutoShape 20" descr="https://fs3.fotoload.ru/f/0518/1526629217/b29dd71d09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6" name="TextBox 15"/>
          <p:cNvSpPr txBox="1"/>
          <p:nvPr/>
        </p:nvSpPr>
        <p:spPr>
          <a:xfrm>
            <a:off x="2123728" y="6205954"/>
            <a:ext cx="45365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информацию подготовил – </a:t>
            </a:r>
            <a:r>
              <a:rPr lang="ru-RU" b="1" dirty="0" smtClean="0"/>
              <a:t>Рахимов  Тимур</a:t>
            </a:r>
            <a:endParaRPr lang="ru-RU" b="1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4763845" y="795702"/>
            <a:ext cx="4176464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На полянках, вдоль рек и ручьев растет чудесный природный лекарь – валериана, в переводе с латинского языка название означает «быть здоровым». Из валерианы готовят разные настойки от бессонницы, стрессов и для улучшения памяти.</a:t>
            </a:r>
            <a:endParaRPr lang="ru-RU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5343264" y="160337"/>
            <a:ext cx="3030381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/>
            <a:r>
              <a:rPr lang="ru-RU" sz="4000" b="1" dirty="0" smtClean="0">
                <a:solidFill>
                  <a:srgbClr val="7030A0"/>
                </a:solidFill>
              </a:rPr>
              <a:t>ВАЛЕРИАНА</a:t>
            </a:r>
            <a:r>
              <a:rPr lang="ru-RU" sz="4400" b="1" dirty="0" smtClean="0">
                <a:solidFill>
                  <a:srgbClr val="7030A0"/>
                </a:solidFill>
              </a:rPr>
              <a:t> </a:t>
            </a:r>
            <a:endParaRPr lang="ru-RU" sz="4400" b="1" dirty="0">
              <a:solidFill>
                <a:srgbClr val="7030A0"/>
              </a:solidFill>
            </a:endParaRPr>
          </a:p>
        </p:txBody>
      </p:sp>
      <p:pic>
        <p:nvPicPr>
          <p:cNvPr id="19" name="Picture 4" descr="Валериана     На полянках, вдоль рек и ручьев растет чудесный природный лекар...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5921" t="35684" r="5838" b="8605"/>
          <a:stretch/>
        </p:blipFill>
        <p:spPr bwMode="auto">
          <a:xfrm>
            <a:off x="5061277" y="3212976"/>
            <a:ext cx="3312368" cy="2520280"/>
          </a:xfrm>
          <a:prstGeom prst="rect">
            <a:avLst/>
          </a:prstGeom>
          <a:noFill/>
          <a:ln w="12700">
            <a:solidFill>
              <a:schemeClr val="tx1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sp>
        <p:nvSpPr>
          <p:cNvPr id="15" name="Прямоугольник 14"/>
          <p:cNvSpPr/>
          <p:nvPr/>
        </p:nvSpPr>
        <p:spPr>
          <a:xfrm>
            <a:off x="467544" y="2420888"/>
            <a:ext cx="396044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Ландыш майский – травянистое многолетнее растение лиственных и смешанных лесов.</a:t>
            </a:r>
            <a:endParaRPr lang="ru-RU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395536" y="3212976"/>
            <a:ext cx="417646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Любит светлые, освещённые солнцем лесные полянки. Ландыш называют майским, потому что цветёт он с мая по июнь.</a:t>
            </a:r>
            <a:endParaRPr lang="ru-RU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395536" y="4293096"/>
            <a:ext cx="410445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Из корней ландыша и зелёной части стебля делают лекарство, улучшающее работу сердца.</a:t>
            </a:r>
            <a:endParaRPr lang="ru-RU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395536" y="5157192"/>
            <a:ext cx="41044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Цветы ландыша используют для изготовления духов.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s://belindahowardsmith.com/sitebuilder/images/bookDkRedTrimJPEG-962x69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187624" y="0"/>
            <a:ext cx="266429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2400" b="1" dirty="0" smtClean="0">
                <a:solidFill>
                  <a:srgbClr val="7030A0"/>
                </a:solidFill>
              </a:rPr>
              <a:t>гриб </a:t>
            </a:r>
            <a:r>
              <a:rPr lang="ru-RU" sz="4400" b="1" dirty="0" smtClean="0">
                <a:solidFill>
                  <a:srgbClr val="7030A0"/>
                </a:solidFill>
              </a:rPr>
              <a:t>- </a:t>
            </a:r>
            <a:r>
              <a:rPr lang="ru-RU" sz="4000" b="1" dirty="0" smtClean="0">
                <a:solidFill>
                  <a:srgbClr val="7030A0"/>
                </a:solidFill>
              </a:rPr>
              <a:t>БАРАН </a:t>
            </a:r>
            <a:r>
              <a:rPr lang="ru-RU" sz="4400" b="1" dirty="0" smtClean="0">
                <a:solidFill>
                  <a:srgbClr val="7030A0"/>
                </a:solidFill>
              </a:rPr>
              <a:t> </a:t>
            </a:r>
            <a:endParaRPr lang="ru-RU" sz="4400" b="1" dirty="0">
              <a:solidFill>
                <a:srgbClr val="7030A0"/>
              </a:solidFill>
            </a:endParaRPr>
          </a:p>
        </p:txBody>
      </p:sp>
      <p:pic>
        <p:nvPicPr>
          <p:cNvPr id="5124" name="Picture 4" descr="Гриб баран лесной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65605"/>
          <a:stretch>
            <a:fillRect/>
          </a:stretch>
        </p:blipFill>
        <p:spPr bwMode="auto">
          <a:xfrm>
            <a:off x="611560" y="764704"/>
            <a:ext cx="1453851" cy="1176336"/>
          </a:xfrm>
          <a:prstGeom prst="rect">
            <a:avLst/>
          </a:prstGeom>
          <a:noFill/>
          <a:ln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sp>
        <p:nvSpPr>
          <p:cNvPr id="9" name="Прямоугольник 8"/>
          <p:cNvSpPr/>
          <p:nvPr/>
        </p:nvSpPr>
        <p:spPr>
          <a:xfrm>
            <a:off x="4716016" y="188640"/>
            <a:ext cx="4056533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</a:rPr>
              <a:t>Меч-трава</a:t>
            </a:r>
            <a:r>
              <a:rPr lang="ru-RU" b="1" dirty="0" smtClean="0">
                <a:solidFill>
                  <a:srgbClr val="FF0000"/>
                </a:solidFill>
              </a:rPr>
              <a:t> обыкновенная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Из-за осушений болот, добычи торфа, пожаров эта трава, которая растёт рядом с водой, находится под угрозой исчезновения. </a:t>
            </a:r>
            <a:br>
              <a:rPr lang="ru-RU" dirty="0" smtClean="0"/>
            </a:br>
            <a:endParaRPr lang="ru-RU" dirty="0"/>
          </a:p>
        </p:txBody>
      </p:sp>
      <p:pic>
        <p:nvPicPr>
          <p:cNvPr id="10" name="Picture 2" descr="Меч-трава обыкновенная  Из-за осушений болот, добычи торфа, пожаров эта трава...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7116" t="40223" r="5767" b="7656"/>
          <a:stretch/>
        </p:blipFill>
        <p:spPr bwMode="auto">
          <a:xfrm>
            <a:off x="5220072" y="1916832"/>
            <a:ext cx="3024336" cy="2138018"/>
          </a:xfrm>
          <a:prstGeom prst="rect">
            <a:avLst/>
          </a:prstGeom>
          <a:noFill/>
          <a:ln w="12700">
            <a:solidFill>
              <a:schemeClr val="tx1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sp>
        <p:nvSpPr>
          <p:cNvPr id="11" name="TextBox 10"/>
          <p:cNvSpPr txBox="1"/>
          <p:nvPr/>
        </p:nvSpPr>
        <p:spPr>
          <a:xfrm>
            <a:off x="2123728" y="6205954"/>
            <a:ext cx="48965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информацию подготовила– </a:t>
            </a:r>
            <a:r>
              <a:rPr lang="ru-RU" b="1" dirty="0" smtClean="0"/>
              <a:t>Мартынова   Ирина</a:t>
            </a:r>
            <a:endParaRPr lang="ru-RU" b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4716016" y="4077072"/>
            <a:ext cx="41399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Растет </a:t>
            </a:r>
            <a:r>
              <a:rPr lang="ru-RU" b="1" dirty="0" smtClean="0"/>
              <a:t>меч</a:t>
            </a:r>
            <a:r>
              <a:rPr lang="ru-RU" dirty="0" smtClean="0"/>
              <a:t>-</a:t>
            </a:r>
            <a:r>
              <a:rPr lang="ru-RU" b="1" dirty="0" smtClean="0"/>
              <a:t>трава</a:t>
            </a:r>
            <a:r>
              <a:rPr lang="ru-RU" dirty="0" smtClean="0"/>
              <a:t> по берегам рек, озер и болот. Цветёт в июне-августе. </a:t>
            </a: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4716016" y="4653136"/>
            <a:ext cx="409579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Это светолюбивое и теплолюбивое растение. </a:t>
            </a:r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4644008" y="5229200"/>
            <a:ext cx="42119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Основные факторы  вымирания - мелиорация и загрязнение водоемов.</a:t>
            </a:r>
            <a:endParaRPr lang="ru-RU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395536" y="2060848"/>
            <a:ext cx="4176464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smtClean="0"/>
              <a:t>Факторы, которые привели к плачевному состоянию вида:</a:t>
            </a:r>
          </a:p>
          <a:p>
            <a:r>
              <a:rPr lang="ru-RU" dirty="0" smtClean="0">
                <a:sym typeface="Wingdings 2"/>
              </a:rPr>
              <a:t> </a:t>
            </a:r>
            <a:r>
              <a:rPr lang="ru-RU" dirty="0" smtClean="0"/>
              <a:t>избирательность к почве, где растет культура;   </a:t>
            </a:r>
            <a:r>
              <a:rPr lang="ru-RU" dirty="0" smtClean="0">
                <a:sym typeface="Wingdings 2"/>
              </a:rPr>
              <a:t> </a:t>
            </a:r>
            <a:r>
              <a:rPr lang="ru-RU" dirty="0" smtClean="0"/>
              <a:t>невозможность приспособиться к новым условиям;  </a:t>
            </a:r>
          </a:p>
          <a:p>
            <a:r>
              <a:rPr lang="ru-RU" dirty="0" smtClean="0">
                <a:sym typeface="Wingdings 2"/>
              </a:rPr>
              <a:t> </a:t>
            </a:r>
            <a:r>
              <a:rPr lang="ru-RU" dirty="0" smtClean="0"/>
              <a:t>уничтожение природных мест прорастания.</a:t>
            </a:r>
            <a:endParaRPr lang="ru-RU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467544" y="4005064"/>
            <a:ext cx="381642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Необычное название вид получил благодаря необычной форме.</a:t>
            </a:r>
            <a:endParaRPr lang="ru-RU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395536" y="4581128"/>
            <a:ext cx="410445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Обитает гриб-баран в широколиственных и смешанных лесах у основания стволов уже старых лиственных деревьев. Вызывает появление белой гнили у деревьев.</a:t>
            </a:r>
            <a:endParaRPr lang="ru-RU" dirty="0"/>
          </a:p>
        </p:txBody>
      </p:sp>
      <p:pic>
        <p:nvPicPr>
          <p:cNvPr id="17410" name="Picture 2" descr="Ложный гриб баран. Целебный гриб. Баран!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83768" y="764704"/>
            <a:ext cx="1632181" cy="1224136"/>
          </a:xfrm>
          <a:prstGeom prst="rect">
            <a:avLst/>
          </a:prstGeom>
          <a:noFill/>
          <a:ln w="12700">
            <a:solidFill>
              <a:schemeClr val="tx1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s://belindahowardsmith.com/sitebuilder/images/bookDkRedTrimJPEG-962x69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323528" y="3687901"/>
            <a:ext cx="8606715" cy="317009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Красная книга – книга  тревоги.</a:t>
            </a:r>
          </a:p>
          <a:p>
            <a:pPr algn="ctr"/>
            <a:r>
              <a:rPr lang="ru-RU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Знай, все растения в ней – недотроги.</a:t>
            </a:r>
          </a:p>
          <a:p>
            <a:pPr algn="ctr"/>
            <a:r>
              <a:rPr lang="ru-RU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Рвать не нужно их, друзья!</a:t>
            </a:r>
          </a:p>
          <a:p>
            <a:pPr algn="ctr"/>
            <a:r>
              <a:rPr lang="ru-RU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Охраняйте их всегда. </a:t>
            </a:r>
          </a:p>
          <a:p>
            <a:pPr algn="ctr"/>
            <a:endParaRPr lang="ru-RU" sz="40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6" name="Picture 6" descr="https://allyslide.com/thumbs/010712953fe82258ba713237785385d8/img2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1974" t="20160" r="13061" b="10541"/>
          <a:stretch>
            <a:fillRect/>
          </a:stretch>
        </p:blipFill>
        <p:spPr bwMode="auto">
          <a:xfrm>
            <a:off x="467544" y="260648"/>
            <a:ext cx="2520280" cy="3337668"/>
          </a:xfrm>
          <a:prstGeom prst="flowChartAlternateProcess">
            <a:avLst/>
          </a:prstGeom>
          <a:noFill/>
          <a:ln w="12700"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7" name="Picture 4" descr="https://arhivurokov.ru/kopilka/uploads/user_file_576b0bd337e41/img2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1975" t="28350" b="11801"/>
          <a:stretch>
            <a:fillRect/>
          </a:stretch>
        </p:blipFill>
        <p:spPr bwMode="auto">
          <a:xfrm>
            <a:off x="3203848" y="620688"/>
            <a:ext cx="2711624" cy="2534399"/>
          </a:xfrm>
          <a:prstGeom prst="flowChartAlternateProcess">
            <a:avLst/>
          </a:prstGeom>
          <a:noFill/>
          <a:ln w="12700"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8" name="Picture 8" descr="http://900igr.net/datai/okruzhajuschij-mir/ZHivotnye-Krasnoj-knigi/0001-003-Krasnaja-kniga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84168" y="260648"/>
            <a:ext cx="2592288" cy="3456384"/>
          </a:xfrm>
          <a:prstGeom prst="flowChartAlternateProcess">
            <a:avLst/>
          </a:prstGeom>
          <a:noFill/>
          <a:ln w="12700"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s://belindahowardsmith.com/sitebuilder/images/bookDkRedTrimJPEG-962x69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565" y="-69506"/>
            <a:ext cx="9144000" cy="6858000"/>
          </a:xfrm>
          <a:prstGeom prst="rect">
            <a:avLst/>
          </a:prstGeom>
          <a:noFill/>
        </p:spPr>
      </p:pic>
      <p:pic>
        <p:nvPicPr>
          <p:cNvPr id="5" name="Рисунок 4" descr="C:\Users\User\Desktop\КАРУСЕЛЬ ПРИРОДЫ 2019-2020у.г\3-ий год обучения\ПРОЕКТ (сентябрь -октябрь 21г) - 3-й г.о\ФОТО\ДЕЛАЕМ  БУКЛЕТ\DSCN7709.JPG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9552" y="188640"/>
            <a:ext cx="1969125" cy="1519104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7" name="Рисунок 6" descr="C:\Users\User\Desktop\КАРУСЕЛЬ ПРИРОДЫ 2019-2020у.г\3-ий год обучения\ПРОЕКТ (сентябрь -октябрь 21г) - 3-й г.о\ФОТО\ДЕЛАЕМ  ПРЕЗЕНТАЦИИ\DSCN7678.JPG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15816" y="188640"/>
            <a:ext cx="2736304" cy="1944216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8" name="Рисунок 7" descr="C:\Users\User\Desktop\КАРУСЕЛЬ ПРИРОДЫ 2019-2020у.г\3-ий год обучения\ПРОЕКТ (сентябрь -октябрь 21г) - 3-й г.о\ФОТО\ДЕЛАЕМ  ПРЕЗЕНТАЦИИ\DSCN7684.JPG"/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12160" y="260648"/>
            <a:ext cx="2498090" cy="197104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9" name="Рисунок 8" descr="C:\Users\User\Desktop\КАРУСЕЛЬ ПРИРОДЫ 2019-2020у.г\3-ий год обучения\ПРОЕКТ (сентябрь -октябрь 21г) - 3-й г.о\ФОТО\ДЕЛАЕМ  ПРЕЗЕНТАЦИИ\DSCN7686.JPG"/>
          <p:cNvPicPr/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89370" y="2851668"/>
            <a:ext cx="2362750" cy="1614069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10" name="Рисунок 9" descr="C:\Users\User\Desktop\КАРУСЕЛЬ ПРИРОДЫ 2019-2020у.г\3-ий год обучения\ПРОЕКТ (сентябрь -октябрь 21г) - 3-й г.о\ФОТО\ДЕЛАЕМ  ПРЕЗЕНТАЦИИ\DSCN7689.JPG"/>
          <p:cNvPicPr/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96137" y="4836152"/>
            <a:ext cx="2592288" cy="1617184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11" name="Рисунок 10" descr="C:\Users\User\Desktop\КАРУСЕЛЬ ПРИРОДЫ 2019-2020у.г\3-ий год обучения\ПРОЕКТ (сентябрь -октябрь 21г) - 3-й г.о\ФОТО\ДЕЛАЕМ  ПРЕЗЕНТАЦИИ\DSCN7677.JPG"/>
          <p:cNvPicPr/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57492" y="4669056"/>
            <a:ext cx="2134373" cy="1828958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12" name="Рисунок 11" descr="C:\Users\User\Desktop\КАРУСЕЛЬ ПРИРОДЫ 2019-2020у.г\3-ий год обучения\ПРОЕКТ (сентябрь -октябрь 21г) - 3-й г.о\ФОТО\ДЕЛАЕМ  ПРЕЗЕНТАЦИИ\DSCN7679.JPG"/>
          <p:cNvPicPr/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38219" y="2920637"/>
            <a:ext cx="2088232" cy="15451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13" name="Рисунок 12" descr="C:\Users\User\Desktop\КАРУСЕЛЬ ПРИРОДЫ 2019-2020у.г\3-ий год обучения\ПРОЕКТ (сентябрь -октябрь 21г) - 3-й г.о\ФОТО\ДЕЛАЕМ  ПРЕЗЕНТАЦИИ\DSCN7734.JPG"/>
          <p:cNvPicPr/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8596" y="1928802"/>
            <a:ext cx="2336800" cy="2695575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16" name="Рисунок 15" descr="C:\Users\User\Desktop\ПРОЕКТ - По страницам Красной  книги  природы  ЛО (апрель - май 2022г)\ПРОЕКТ (сентябрь -октябрь 21г) - 3-й г.о\ФОТО\ДЕЛАЕМ ПОРТРЕТЫ ЖИВОТНЫХ\DSCN8377.JPG"/>
          <p:cNvPicPr/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3568" y="4869160"/>
            <a:ext cx="2073275" cy="142875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sp>
        <p:nvSpPr>
          <p:cNvPr id="2" name="TextBox 1"/>
          <p:cNvSpPr txBox="1"/>
          <p:nvPr/>
        </p:nvSpPr>
        <p:spPr>
          <a:xfrm>
            <a:off x="3347864" y="2348880"/>
            <a:ext cx="4968552" cy="36933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dirty="0" smtClean="0"/>
              <a:t>Дети подготовили презентации по теме проекта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89701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s://belindahowardsmith.com/sitebuilder/images/bookDkRedTrimJPEG-962x69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5" name="Рисунок 4" descr="C:\Users\User\Desktop\ПРОЕКТ - По страницам Красной  книги  природы  ЛО (апрель - май 2022г)\ПРОЕКТ (сентябрь -октябрь 21г) - 3-й г.о\ФОТО\ДЕЛАЕМ ПОРТРЕТЫ ЖИВОТНЫХ\DSCN8320.JPG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1472" y="357166"/>
            <a:ext cx="2571768" cy="2000264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6" name="Рисунок 5" descr="C:\Users\User\Desktop\ПРОЕКТ - По страницам Красной  книги  природы  ЛО (апрель - май 2022г)\ПРОЕКТ (сентябрь -октябрь 21г) - 3-й г.о\ФОТО\ДЕЛАЕМ ПОРТРЕТЫ ЖИВОТНЫХ\DSCN8327.JPG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16216" y="260648"/>
            <a:ext cx="1973265" cy="1643074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7" name="Рисунок 6" descr="C:\Users\User\Desktop\ПРОЕКТ - По страницам Красной  книги  природы  ЛО (апрель - май 2022г)\ПРОЕКТ (сентябрь -октябрь 21г) - 3-й г.о\ФОТО\ДЕЛАЕМ ПОРТРЕТЫ ЖИВОТНЫХ\DSCN8332.JPG"/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1560" y="4725144"/>
            <a:ext cx="1984251" cy="1656184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8" name="Рисунок 7" descr="C:\Users\User\Desktop\ПРОЕКТ - По страницам Красной  книги  природы  ЛО (апрель - май 2022г)\ПРОЕКТ (сентябрь -октябрь 21г) - 3-й г.о\ФОТО\ДЕЛАЕМ ПОРТРЕТЫ ЖИВОТНЫХ\DSCN8337.JPG"/>
          <p:cNvPicPr/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72200" y="4221088"/>
            <a:ext cx="2200275" cy="165735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sp>
        <p:nvSpPr>
          <p:cNvPr id="10" name="Прямоугольник 9"/>
          <p:cNvSpPr/>
          <p:nvPr/>
        </p:nvSpPr>
        <p:spPr>
          <a:xfrm>
            <a:off x="3286116" y="357166"/>
            <a:ext cx="3275127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Творческая  </a:t>
            </a:r>
          </a:p>
          <a:p>
            <a:pPr algn="ctr"/>
            <a:r>
              <a:rPr lang="ru-RU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работа</a:t>
            </a:r>
            <a:endParaRPr lang="ru-RU" sz="40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979712" y="6309320"/>
            <a:ext cx="51845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Портреты животных из Красной книги природы ЛО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3203848" y="1556792"/>
            <a:ext cx="35719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Коллажи, раскраски</a:t>
            </a:r>
            <a:endParaRPr lang="ru-RU" dirty="0" smtClean="0"/>
          </a:p>
          <a:p>
            <a:r>
              <a:rPr lang="ru-RU" dirty="0" smtClean="0"/>
              <a:t>Охрана окружающей природы</a:t>
            </a:r>
            <a:endParaRPr lang="ru-RU" dirty="0"/>
          </a:p>
        </p:txBody>
      </p:sp>
      <p:pic>
        <p:nvPicPr>
          <p:cNvPr id="13" name="Рисунок 12" descr="C:\Users\User\Desktop\01.05.ПРОЕКТ - По страницам Красной  книги  природы  ЛО (апрель - май 2022г)\ПРОЕКТ (сентябрь -октябрь 21г) - 3-й г.о\ФОТО\РАСКРАСКИ - к проекту\DSCN8227.JPG"/>
          <p:cNvPicPr/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16216" y="2348880"/>
            <a:ext cx="2016224" cy="1584176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14" name="Рисунок 13" descr="C:\Users\User\Desktop\01.05.ПРОЕКТ - По страницам Красной  книги  природы  ЛО (апрель - май 2022г)\ПРОЕКТ (сентябрь -октябрь 21г) - 3-й г.о\ФОТО\РАСКРАСКИ - к проекту\DSCN8224.JPG"/>
          <p:cNvPicPr/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1560" y="2708920"/>
            <a:ext cx="2210486" cy="1512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15" name="Рисунок 14" descr="C:\Users\User\Desktop\01.05.ПРОЕКТ - По страницам Красной  книги  природы  ЛО (апрель - май 2022г)\ПРОЕКТ (сентябрь -октябрь 21г) - 3-й г.о\ФОТО\РАСКРАСКИ - к проекту\DSCN8245.JPG"/>
          <p:cNvPicPr/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63888" y="2420888"/>
            <a:ext cx="2285519" cy="1686296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17" name="Рисунок 16" descr="C:\Users\User\Desktop\КАРУСЕЛЬ ПРИРОДЫ 2019-2020у.г\3-ий год обучения\ФОТО - 3-й год обучения\ЖИВОТНЫЕ Ленинградской области\DSCN8077.JPG"/>
          <p:cNvPicPr/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07904" y="4365104"/>
            <a:ext cx="2053417" cy="1959429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sp>
        <p:nvSpPr>
          <p:cNvPr id="18" name="TextBox 17"/>
          <p:cNvSpPr txBox="1"/>
          <p:nvPr/>
        </p:nvSpPr>
        <p:spPr>
          <a:xfrm>
            <a:off x="827584" y="4293096"/>
            <a:ext cx="15841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/>
              <a:t>Воронин Сергей</a:t>
            </a:r>
            <a:endParaRPr lang="ru-RU" sz="140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1043608" y="2348880"/>
            <a:ext cx="15841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err="1" smtClean="0"/>
              <a:t>Тараскин</a:t>
            </a:r>
            <a:r>
              <a:rPr lang="ru-RU" sz="1400" b="1" dirty="0" smtClean="0"/>
              <a:t>  Артём</a:t>
            </a:r>
            <a:endParaRPr lang="ru-RU" sz="1400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6804248" y="1916832"/>
            <a:ext cx="15841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/>
              <a:t>Рахимов  Тимур</a:t>
            </a:r>
            <a:endParaRPr lang="ru-RU" sz="1400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6876256" y="5877272"/>
            <a:ext cx="15841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/>
              <a:t>Кононов  Андрей</a:t>
            </a:r>
            <a:endParaRPr lang="ru-RU" sz="1400" b="1" dirty="0"/>
          </a:p>
        </p:txBody>
      </p:sp>
      <p:sp>
        <p:nvSpPr>
          <p:cNvPr id="23" name="TextBox 22"/>
          <p:cNvSpPr txBox="1"/>
          <p:nvPr/>
        </p:nvSpPr>
        <p:spPr>
          <a:xfrm>
            <a:off x="3275856" y="4077072"/>
            <a:ext cx="1800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/>
              <a:t>Мартынова  Ирина</a:t>
            </a:r>
            <a:endParaRPr lang="ru-RU" sz="1400" b="1" dirty="0"/>
          </a:p>
        </p:txBody>
      </p:sp>
      <p:sp>
        <p:nvSpPr>
          <p:cNvPr id="24" name="TextBox 23"/>
          <p:cNvSpPr txBox="1"/>
          <p:nvPr/>
        </p:nvSpPr>
        <p:spPr>
          <a:xfrm>
            <a:off x="4499992" y="6093296"/>
            <a:ext cx="13681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err="1" smtClean="0"/>
              <a:t>Капич</a:t>
            </a:r>
            <a:r>
              <a:rPr lang="ru-RU" sz="1400" b="1" dirty="0" smtClean="0"/>
              <a:t>  Кирилл</a:t>
            </a:r>
            <a:endParaRPr lang="ru-RU" sz="1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s://belindahowardsmith.com/sitebuilder/images/bookDkRedTrimJPEG-962x69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5" name="Picture 6" descr="http://www.naukaspb.ru/Red_books/images/len_obl3.jpg"/>
          <p:cNvPicPr>
            <a:picLocks noChangeAspect="1" noChangeArrowheads="1"/>
          </p:cNvPicPr>
          <p:nvPr/>
        </p:nvPicPr>
        <p:blipFill>
          <a:blip r:embed="rId3" cstate="print"/>
          <a:srcRect l="2632" b="3704"/>
          <a:stretch>
            <a:fillRect/>
          </a:stretch>
        </p:blipFill>
        <p:spPr bwMode="auto">
          <a:xfrm>
            <a:off x="3347864" y="836712"/>
            <a:ext cx="2664296" cy="3744416"/>
          </a:xfrm>
          <a:prstGeom prst="rect">
            <a:avLst/>
          </a:prstGeom>
          <a:noFill/>
          <a:ln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sp>
        <p:nvSpPr>
          <p:cNvPr id="6" name="TextBox 5"/>
          <p:cNvSpPr txBox="1"/>
          <p:nvPr/>
        </p:nvSpPr>
        <p:spPr>
          <a:xfrm>
            <a:off x="3671900" y="2751802"/>
            <a:ext cx="18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/>
              <a:t>Животные</a:t>
            </a:r>
            <a:endParaRPr lang="ru-RU" sz="2400" b="1" dirty="0"/>
          </a:p>
        </p:txBody>
      </p:sp>
      <p:pic>
        <p:nvPicPr>
          <p:cNvPr id="7" name="Рисунок 6" descr="https://ds03.infourok.ru/uploads/ex/08be/0001dd7d-ed0329af/img7.jpg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6659" t="32479" r="3314" b="10897"/>
          <a:stretch>
            <a:fillRect/>
          </a:stretch>
        </p:blipFill>
        <p:spPr bwMode="auto">
          <a:xfrm>
            <a:off x="539552" y="332656"/>
            <a:ext cx="2304256" cy="2088232"/>
          </a:xfrm>
          <a:prstGeom prst="rect">
            <a:avLst/>
          </a:prstGeom>
          <a:noFill/>
          <a:ln w="12700">
            <a:solidFill>
              <a:srgbClr val="FF0000"/>
            </a:solidFill>
            <a:miter lim="800000"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8" name="Рисунок 7" descr="http://volna.org/wp-content/uploads/2016/03/2016-03-24_23:00:02prezentaciya-krasnaya-kniga-leningradskoy-oblasti-006.png"/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8744" t="35043" r="5698" b="8547"/>
          <a:stretch>
            <a:fillRect/>
          </a:stretch>
        </p:blipFill>
        <p:spPr bwMode="auto">
          <a:xfrm>
            <a:off x="6444208" y="4077072"/>
            <a:ext cx="2236842" cy="2088232"/>
          </a:xfrm>
          <a:prstGeom prst="round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9" name="Picture 4" descr="садовая соня фото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9552" y="3717032"/>
            <a:ext cx="2448272" cy="2376264"/>
          </a:xfrm>
          <a:prstGeom prst="roundRect">
            <a:avLst/>
          </a:prstGeom>
          <a:noFill/>
          <a:ln w="6350"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10" name="Picture 2" descr="http://animalsbirds.com/wp-content/uploads/2017/03/Roe-deer-by-JMrocek-on-DeviantArt.jpg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3440" t="2520" r="42041" b="-798"/>
          <a:stretch>
            <a:fillRect/>
          </a:stretch>
        </p:blipFill>
        <p:spPr bwMode="auto">
          <a:xfrm>
            <a:off x="6588224" y="260648"/>
            <a:ext cx="1995352" cy="2714802"/>
          </a:xfrm>
          <a:prstGeom prst="rect">
            <a:avLst/>
          </a:prstGeom>
          <a:noFill/>
          <a:ln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sp>
        <p:nvSpPr>
          <p:cNvPr id="12" name="TextBox 11"/>
          <p:cNvSpPr txBox="1"/>
          <p:nvPr/>
        </p:nvSpPr>
        <p:spPr>
          <a:xfrm>
            <a:off x="1187624" y="2564904"/>
            <a:ext cx="1008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барсук</a:t>
            </a:r>
            <a:endParaRPr lang="ru-RU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1187624" y="6165304"/>
            <a:ext cx="1584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соня садовая</a:t>
            </a:r>
            <a:endParaRPr lang="ru-RU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7308304" y="3140968"/>
            <a:ext cx="1008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косуля</a:t>
            </a:r>
            <a:endParaRPr lang="ru-RU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7236296" y="6165304"/>
            <a:ext cx="1008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филин</a:t>
            </a:r>
            <a:endParaRPr lang="ru-RU" b="1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3203848" y="4941168"/>
            <a:ext cx="316835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Третий том </a:t>
            </a:r>
            <a:r>
              <a:rPr lang="ru-RU" dirty="0" smtClean="0"/>
              <a:t>включает в себя описания видов животных, подлежащих охране на территории региона.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s://belindahowardsmith.com/sitebuilder/images/bookDkRedTrimJPEG-962x69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12701"/>
            <a:ext cx="9144000" cy="7070701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115616" y="0"/>
            <a:ext cx="198804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/>
            <a:r>
              <a:rPr lang="ru-RU" sz="4000" b="1" dirty="0" smtClean="0">
                <a:solidFill>
                  <a:srgbClr val="7030A0"/>
                </a:solidFill>
              </a:rPr>
              <a:t>ФИЛИН </a:t>
            </a:r>
            <a:endParaRPr lang="ru-RU" sz="4000" b="1" dirty="0">
              <a:solidFill>
                <a:srgbClr val="7030A0"/>
              </a:solidFill>
            </a:endParaRPr>
          </a:p>
        </p:txBody>
      </p:sp>
      <p:pic>
        <p:nvPicPr>
          <p:cNvPr id="4100" name="Picture 4" descr="https://images-wixmp-ed30a86b8c4ca887773594c2.wixmp.com/f/ee07c4e0-f052-42c7-9d5c-52142a88f0a1/d5cypwp-0323b387-e3db-4a60-946e-cd1439c6363f.jpg?token=eyJ0eXAiOiJKV1QiLCJhbGciOiJIUzI1NiJ9.eyJpc3MiOiJ1cm46YXBwOjdlMGQxODg5ODIyNjQzNzNhNWYwZDQxNWVhMGQyNmUwIiwic3ViIjoidXJuOmFwcDo3ZTBkMTg4OTgyMjY0MzczYTVmMGQ0MTVlYTBkMjZlMCIsImF1ZCI6WyJ1cm46c2VydmljZTpmaWxlLmRvd25sb2FkIl0sIm9iaiI6W1t7InBhdGgiOiIvZi9lZTA3YzRlMC1mMDUyLTQyYzctOWQ1Yy01MjE0MmE4OGYwYTEvZDVjeXB3cC0wMzIzYjM4Ny1lM2RiLTRhNjAtOTQ2ZS1jZDE0MzljNjM2M2YuanBnIn1dXX0.gssWmXTUdTfcG-GzjHDJBDN9GEVzEQcYxBIwArq6-PQ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1560" y="769441"/>
            <a:ext cx="3636138" cy="2424092"/>
          </a:xfrm>
          <a:prstGeom prst="rect">
            <a:avLst/>
          </a:prstGeom>
          <a:noFill/>
          <a:ln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sp>
        <p:nvSpPr>
          <p:cNvPr id="4104" name="AutoShape 8" descr="http://www.craneland.ru/wp-content/uploads/2012/06/%D0%A4%D0%B8%D0%BB%D0%B8%D0%BD-%D1%82%D1%83%D0%BB%D1%8C%D1%81%D0%BA%D0%B8%D0%B9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9" name="Picture 2" descr="Выпь    Обитает в водоёмах со стоячей водой или со слабым течением,  заросших...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5439" t="34335" r="5677" b="10236"/>
          <a:stretch/>
        </p:blipFill>
        <p:spPr bwMode="auto">
          <a:xfrm>
            <a:off x="4860032" y="0"/>
            <a:ext cx="2232248" cy="1685046"/>
          </a:xfrm>
          <a:prstGeom prst="rect">
            <a:avLst/>
          </a:prstGeom>
          <a:noFill/>
          <a:ln w="12700">
            <a:solidFill>
              <a:schemeClr val="tx1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sp>
        <p:nvSpPr>
          <p:cNvPr id="10" name="Прямоугольник 9"/>
          <p:cNvSpPr/>
          <p:nvPr/>
        </p:nvSpPr>
        <p:spPr>
          <a:xfrm>
            <a:off x="7236296" y="404664"/>
            <a:ext cx="1616148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/>
            <a:r>
              <a:rPr lang="ru-RU" sz="4000" b="1" dirty="0" smtClean="0">
                <a:solidFill>
                  <a:srgbClr val="7030A0"/>
                </a:solidFill>
              </a:rPr>
              <a:t>ВЫПЬ</a:t>
            </a:r>
            <a:r>
              <a:rPr lang="ru-RU" sz="4400" b="1" dirty="0" smtClean="0">
                <a:solidFill>
                  <a:srgbClr val="7030A0"/>
                </a:solidFill>
              </a:rPr>
              <a:t> </a:t>
            </a:r>
            <a:endParaRPr lang="ru-RU" sz="4400" b="1" dirty="0">
              <a:solidFill>
                <a:srgbClr val="7030A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123728" y="6205954"/>
            <a:ext cx="47206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информацию подготовил – </a:t>
            </a:r>
            <a:r>
              <a:rPr lang="ru-RU" b="1" dirty="0" smtClean="0"/>
              <a:t>Кононов  </a:t>
            </a:r>
            <a:r>
              <a:rPr lang="ru-RU" b="1" dirty="0"/>
              <a:t>А</a:t>
            </a:r>
            <a:r>
              <a:rPr lang="ru-RU" b="1" dirty="0" smtClean="0"/>
              <a:t>ндрей</a:t>
            </a:r>
            <a:endParaRPr lang="ru-RU" b="1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4716016" y="2564904"/>
            <a:ext cx="385192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Обитает в водоёмах со стоячей водой или со слабым течением, заросших тростником и камышом. 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467544" y="3356992"/>
            <a:ext cx="39604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Филин считается символом мудрости, интуиции и ясновидения.</a:t>
            </a:r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395536" y="3933056"/>
            <a:ext cx="410445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Это крупная птица, которая охотится за крупной добычей: за зайцами, куропатками, рябчиками.</a:t>
            </a:r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395536" y="4869160"/>
            <a:ext cx="417646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У него очень сильные цепкие когти, острое зрение и острый клюв.  Находится на грани исчезновения.</a:t>
            </a:r>
            <a:endParaRPr lang="ru-RU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4716016" y="1772816"/>
            <a:ext cx="403244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Выпь – птица семейства </a:t>
            </a:r>
            <a:r>
              <a:rPr lang="ru-RU" dirty="0" err="1" smtClean="0"/>
              <a:t>цаплевых</a:t>
            </a:r>
            <a:r>
              <a:rPr lang="ru-RU" dirty="0" smtClean="0"/>
              <a:t> с маскировочной окраской болотного камыша. </a:t>
            </a:r>
            <a:endParaRPr lang="ru-RU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4716016" y="3429000"/>
            <a:ext cx="413995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От человека эти пернатые страдали всегда. Когда-то люди охотились на них ради мяса…</a:t>
            </a:r>
            <a:endParaRPr lang="ru-RU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4716016" y="4293096"/>
            <a:ext cx="403244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Болота осушают, а камыши поджигают, и выпи лишаются крова. Эти птицы поставлены на грань исчезновения, и никакая охрана не помогает предотвратить их численности.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s://belindahowardsmith.com/sitebuilder/images/bookDkRedTrimJPEG-962x69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115616" y="1772816"/>
            <a:ext cx="277351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/>
            <a:r>
              <a:rPr lang="ru-RU" sz="4000" b="1" dirty="0" smtClean="0">
                <a:solidFill>
                  <a:srgbClr val="7030A0"/>
                </a:solidFill>
              </a:rPr>
              <a:t>РОСОМАХА</a:t>
            </a:r>
            <a:endParaRPr lang="ru-RU" sz="4000" b="1" dirty="0">
              <a:solidFill>
                <a:srgbClr val="7030A0"/>
              </a:solidFill>
            </a:endParaRPr>
          </a:p>
        </p:txBody>
      </p:sp>
      <p:pic>
        <p:nvPicPr>
          <p:cNvPr id="6" name="Picture 2" descr="https://sun9-7.userapi.com/c837431/v837431798/3a6d9/S8E_bxqdJSg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8197"/>
          <a:stretch>
            <a:fillRect/>
          </a:stretch>
        </p:blipFill>
        <p:spPr bwMode="auto">
          <a:xfrm>
            <a:off x="1259632" y="260648"/>
            <a:ext cx="2485362" cy="1558617"/>
          </a:xfrm>
          <a:prstGeom prst="rect">
            <a:avLst/>
          </a:prstGeom>
          <a:noFill/>
          <a:ln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sp>
        <p:nvSpPr>
          <p:cNvPr id="8" name="TextBox 7"/>
          <p:cNvSpPr txBox="1"/>
          <p:nvPr/>
        </p:nvSpPr>
        <p:spPr>
          <a:xfrm>
            <a:off x="2123728" y="6205954"/>
            <a:ext cx="47206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информацию подготовил – </a:t>
            </a:r>
            <a:r>
              <a:rPr lang="ru-RU" b="1" dirty="0" err="1" smtClean="0"/>
              <a:t>Тараскин</a:t>
            </a:r>
            <a:r>
              <a:rPr lang="ru-RU" b="1" dirty="0" smtClean="0"/>
              <a:t>  Артём</a:t>
            </a:r>
            <a:endParaRPr lang="ru-RU" b="1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5136180" y="116632"/>
            <a:ext cx="333456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/>
            <a:r>
              <a:rPr lang="ru-RU" sz="4000" b="1" dirty="0" smtClean="0">
                <a:solidFill>
                  <a:srgbClr val="7030A0"/>
                </a:solidFill>
              </a:rPr>
              <a:t>ЁЖ </a:t>
            </a:r>
            <a:r>
              <a:rPr lang="ru-RU" sz="2400" b="1" dirty="0" smtClean="0">
                <a:solidFill>
                  <a:srgbClr val="7030A0"/>
                </a:solidFill>
              </a:rPr>
              <a:t>ОБЫКНОВЕННЫЙ</a:t>
            </a:r>
            <a:endParaRPr lang="ru-RU" sz="2400" b="1" dirty="0">
              <a:solidFill>
                <a:srgbClr val="7030A0"/>
              </a:solidFill>
            </a:endParaRPr>
          </a:p>
        </p:txBody>
      </p:sp>
      <p:pic>
        <p:nvPicPr>
          <p:cNvPr id="10" name="i-main-pic" descr="Картинка 6 из 274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824" t="6038" r="4924" b="12003"/>
          <a:stretch/>
        </p:blipFill>
        <p:spPr bwMode="auto">
          <a:xfrm>
            <a:off x="5508104" y="836712"/>
            <a:ext cx="2438899" cy="1728192"/>
          </a:xfrm>
          <a:prstGeom prst="rect">
            <a:avLst/>
          </a:prstGeom>
          <a:solidFill>
            <a:srgbClr val="FFFFFF">
              <a:shade val="85000"/>
            </a:srgbClr>
          </a:solidFill>
          <a:ln w="12700" cap="sq">
            <a:solidFill>
              <a:srgbClr val="FFFFFF"/>
            </a:solidFill>
            <a:miter lim="800000"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11" name="Прямоугольник 10"/>
          <p:cNvSpPr/>
          <p:nvPr/>
        </p:nvSpPr>
        <p:spPr>
          <a:xfrm>
            <a:off x="4716016" y="2636912"/>
            <a:ext cx="406794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Еж – самое известное колючее животное. Колючки – это его защита от неприятелей (лис, волков, сов, барсуков, куниц и других лесных хищников). </a:t>
            </a: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4716016" y="4077072"/>
            <a:ext cx="40324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Днем ежи прячутся в своих норках, а вот ночью выходят на охоту</a:t>
            </a:r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4716016" y="4653136"/>
            <a:ext cx="40679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dirty="0" smtClean="0"/>
              <a:t>За ночь один еж может съесть больше 100 насекомых!</a:t>
            </a:r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4716016" y="5229200"/>
            <a:ext cx="39249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В природе ежи живут 3-5 лет, а вот в домашних условиях  до7-10 лет.</a:t>
            </a:r>
            <a:endParaRPr lang="ru-RU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395536" y="2276872"/>
            <a:ext cx="410445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Хищное животное росомаху по </a:t>
            </a:r>
            <a:r>
              <a:rPr lang="ru-RU" dirty="0" err="1" smtClean="0"/>
              <a:t>латински</a:t>
            </a:r>
            <a:r>
              <a:rPr lang="ru-RU" dirty="0" smtClean="0"/>
              <a:t> называют «</a:t>
            </a:r>
            <a:r>
              <a:rPr lang="ru-RU" dirty="0" err="1" smtClean="0"/>
              <a:t>обжорой</a:t>
            </a:r>
            <a:r>
              <a:rPr lang="ru-RU" dirty="0" smtClean="0"/>
              <a:t>», она своим образом жизни полностью подтверждает свое имя. </a:t>
            </a:r>
            <a:endParaRPr lang="ru-RU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395536" y="3356992"/>
            <a:ext cx="417646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Это бесстрашный и очень опасный зверь, в тайге ее стороной обходят даже медведи.</a:t>
            </a:r>
            <a:endParaRPr lang="ru-RU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395536" y="4221088"/>
            <a:ext cx="42484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Росомахи ведут ночной и одиночный образ жизни.</a:t>
            </a:r>
            <a:endParaRPr lang="ru-RU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467544" y="4797152"/>
            <a:ext cx="403244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Из-за своего ценного меха росомахи часто становятся жертвами браконьеров, жаждущих наживы. Из их шкуры шьют муфты, шапки, шубы и прочие меховые изделия.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s://belindahowardsmith.com/sitebuilder/images/bookDkRedTrimJPEG-962x69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154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627784" y="476672"/>
            <a:ext cx="199605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/>
            <a:r>
              <a:rPr lang="ru-RU" sz="4000" b="1" dirty="0" smtClean="0">
                <a:solidFill>
                  <a:srgbClr val="7030A0"/>
                </a:solidFill>
              </a:rPr>
              <a:t>САПСАН</a:t>
            </a:r>
            <a:endParaRPr lang="ru-RU" sz="4000" b="1" dirty="0">
              <a:solidFill>
                <a:srgbClr val="7030A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123728" y="6205954"/>
            <a:ext cx="47206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информацию подготовил – </a:t>
            </a:r>
            <a:r>
              <a:rPr lang="ru-RU" b="1" dirty="0" smtClean="0"/>
              <a:t>Цветков  Денис</a:t>
            </a:r>
            <a:endParaRPr lang="ru-RU" b="1" dirty="0"/>
          </a:p>
        </p:txBody>
      </p:sp>
      <p:pic>
        <p:nvPicPr>
          <p:cNvPr id="10" name="Picture 2" descr="Белка-летяга  У белки-летяги по бокам туловища, между передними и задними лап..."/>
          <p:cNvPicPr>
            <a:picLocks noChangeAspect="1" noChangeArrowheads="1"/>
          </p:cNvPicPr>
          <p:nvPr/>
        </p:nvPicPr>
        <p:blipFill rotWithShape="1">
          <a:blip r:embed="rId3" cstate="print"/>
          <a:srcRect l="22301" t="10689" r="23102" b="44656"/>
          <a:stretch/>
        </p:blipFill>
        <p:spPr bwMode="auto">
          <a:xfrm>
            <a:off x="5691116" y="247993"/>
            <a:ext cx="2625300" cy="1812855"/>
          </a:xfrm>
          <a:prstGeom prst="rect">
            <a:avLst/>
          </a:prstGeom>
          <a:noFill/>
          <a:ln w="12700">
            <a:solidFill>
              <a:schemeClr val="tx1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sp>
        <p:nvSpPr>
          <p:cNvPr id="11" name="Прямоугольник 10"/>
          <p:cNvSpPr/>
          <p:nvPr/>
        </p:nvSpPr>
        <p:spPr>
          <a:xfrm>
            <a:off x="4984536" y="2276871"/>
            <a:ext cx="339798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/>
            <a:r>
              <a:rPr lang="ru-RU" sz="4000" b="1" dirty="0" smtClean="0">
                <a:solidFill>
                  <a:srgbClr val="7030A0"/>
                </a:solidFill>
              </a:rPr>
              <a:t>БЕЛКА-ЛЕТЯГА</a:t>
            </a:r>
            <a:endParaRPr lang="ru-RU" sz="4000" b="1" dirty="0">
              <a:solidFill>
                <a:srgbClr val="7030A0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716016" y="3429000"/>
            <a:ext cx="398637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У белки-летяги по бокам туловища, между передними и задними лапками, есть складки из кожи, покрытые мехом. И когда она прыгает с дерева на дерево, они расправляются.</a:t>
            </a:r>
            <a:endParaRPr lang="ru-RU" dirty="0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7544" y="188640"/>
            <a:ext cx="1983467" cy="1383698"/>
          </a:xfrm>
          <a:prstGeom prst="ellipse">
            <a:avLst/>
          </a:prstGeom>
          <a:ln w="12700">
            <a:solidFill>
              <a:schemeClr val="tx1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sp>
        <p:nvSpPr>
          <p:cNvPr id="14" name="Прямоугольник 13"/>
          <p:cNvSpPr/>
          <p:nvPr/>
        </p:nvSpPr>
        <p:spPr>
          <a:xfrm>
            <a:off x="467544" y="1628800"/>
            <a:ext cx="413837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Хищная птица из семейства соколиных. </a:t>
            </a:r>
            <a:endParaRPr lang="ru-RU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395536" y="1916832"/>
            <a:ext cx="403244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Это самая быстрая птица в мире.</a:t>
            </a:r>
          </a:p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467544" y="2204864"/>
            <a:ext cx="396044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Но самое главное и грозное оружие сапсана – сильные и длинные ноги с острыми когтями, которые на огромной скорости без особого труда вспарывают тело добычи. </a:t>
            </a:r>
            <a:endParaRPr lang="ru-RU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467544" y="3573016"/>
            <a:ext cx="403244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Скорость, которую развивает сапсан во время охоты, считается самой высокой среди всех обитателей нашей планеты.</a:t>
            </a:r>
            <a:endParaRPr lang="ru-RU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467544" y="4437112"/>
            <a:ext cx="410445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И конечно же для сапсана врагом является человек. Развивая сельское хозяйство, человек все чаще использует  ядохимикаты, которые губительны не только для паразитов, но и для птиц.</a:t>
            </a:r>
            <a:endParaRPr lang="ru-RU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5580112" y="2852936"/>
            <a:ext cx="24015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это небольшой грызун</a:t>
            </a:r>
            <a:endParaRPr lang="ru-RU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4644008" y="3140968"/>
            <a:ext cx="40914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Ведёт в основном ночной образ жизни.</a:t>
            </a:r>
            <a:endParaRPr lang="ru-RU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4644008" y="5085184"/>
            <a:ext cx="417646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Она питается хвоей, почками лиственных деревьев, кедровыми орешками, корой молодых побегов, ягодами, грибами.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s://belindahowardsmith.com/sitebuilder/images/bookDkRedTrimJPEG-962x69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619672" y="2420888"/>
            <a:ext cx="142058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/>
            <a:r>
              <a:rPr lang="ru-RU" sz="4000" b="1" dirty="0" smtClean="0">
                <a:solidFill>
                  <a:srgbClr val="7030A0"/>
                </a:solidFill>
              </a:rPr>
              <a:t>РЫСЬ</a:t>
            </a:r>
            <a:endParaRPr lang="ru-RU" sz="4000" b="1" dirty="0">
              <a:solidFill>
                <a:srgbClr val="7030A0"/>
              </a:solidFill>
            </a:endParaRPr>
          </a:p>
        </p:txBody>
      </p:sp>
      <p:pic>
        <p:nvPicPr>
          <p:cNvPr id="1026" name="Picture 2" descr="https://matushka-priroda.ru/images/zhivotnye/2021/2021-01-28-rys/6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15616" y="188640"/>
            <a:ext cx="2784309" cy="2088232"/>
          </a:xfrm>
          <a:prstGeom prst="rect">
            <a:avLst/>
          </a:prstGeom>
          <a:noFill/>
          <a:ln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sp>
        <p:nvSpPr>
          <p:cNvPr id="8" name="TextBox 7"/>
          <p:cNvSpPr txBox="1"/>
          <p:nvPr/>
        </p:nvSpPr>
        <p:spPr>
          <a:xfrm>
            <a:off x="2123728" y="6205954"/>
            <a:ext cx="47206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информацию подготовил – </a:t>
            </a:r>
            <a:r>
              <a:rPr lang="ru-RU" b="1" dirty="0" smtClean="0"/>
              <a:t>Воронин  Сергей</a:t>
            </a:r>
            <a:endParaRPr lang="ru-RU" b="1" dirty="0"/>
          </a:p>
        </p:txBody>
      </p:sp>
      <p:pic>
        <p:nvPicPr>
          <p:cNvPr id="6" name="Picture 2" descr="Фото: Заяц русак в степи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2839" r="15581"/>
          <a:stretch>
            <a:fillRect/>
          </a:stretch>
        </p:blipFill>
        <p:spPr bwMode="auto">
          <a:xfrm>
            <a:off x="4788024" y="188640"/>
            <a:ext cx="1847757" cy="2376264"/>
          </a:xfrm>
          <a:prstGeom prst="rect">
            <a:avLst/>
          </a:prstGeom>
          <a:noFill/>
          <a:ln w="12700">
            <a:solidFill>
              <a:schemeClr val="tx1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sp>
        <p:nvSpPr>
          <p:cNvPr id="7" name="Прямоугольник 6"/>
          <p:cNvSpPr/>
          <p:nvPr/>
        </p:nvSpPr>
        <p:spPr>
          <a:xfrm>
            <a:off x="6804248" y="692696"/>
            <a:ext cx="1855573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/>
            <a:r>
              <a:rPr lang="ru-RU" sz="4000" b="1" dirty="0" smtClean="0">
                <a:solidFill>
                  <a:srgbClr val="7030A0"/>
                </a:solidFill>
              </a:rPr>
              <a:t>ЗАЯЦ – </a:t>
            </a:r>
          </a:p>
          <a:p>
            <a:pPr fontAlgn="base"/>
            <a:r>
              <a:rPr lang="ru-RU" sz="4000" b="1" dirty="0" smtClean="0">
                <a:solidFill>
                  <a:srgbClr val="7030A0"/>
                </a:solidFill>
              </a:rPr>
              <a:t>РУСАК</a:t>
            </a:r>
            <a:endParaRPr lang="ru-RU" sz="4000" b="1" dirty="0">
              <a:solidFill>
                <a:srgbClr val="7030A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679504" y="2636912"/>
            <a:ext cx="406896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Заяц-русак — это популярный объект для охоты, так как является ценным промысловым зверем. Его добывают ради диетического мяса и мягких, пушистых шкурок, которые идут на шубы и шапки. Помимо меховых изделий, из шерсти зайца делают пряжу и фетр.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4644008" y="4869160"/>
            <a:ext cx="36844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Как правило, русаки живут оседло. 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4716016" y="5229200"/>
            <a:ext cx="41044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Зайцы предпочитают вести ночной образ жизни</a:t>
            </a: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1115616" y="2996952"/>
            <a:ext cx="27363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это хищная лесная кошка </a:t>
            </a:r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467544" y="3284984"/>
            <a:ext cx="39604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Шерстка животного густая и мягкая. </a:t>
            </a:r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467544" y="3645024"/>
            <a:ext cx="403244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Мех зверя украшен пятнышками, которые особенно заметны на боках, лапах и спинке. Шерсть рыси всегда ценилась, именно поэтому это животное активно истреблялось. На сегодняшний день рысь занесена в Красную книгу и охраняется, их осталось очень мало.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s://belindahowardsmith.com/sitebuilder/images/bookDkRedTrimJPEG-962x69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493770" y="2497885"/>
            <a:ext cx="4376647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Делаем </a:t>
            </a:r>
            <a:r>
              <a:rPr lang="ru-RU" sz="44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лэпбук</a:t>
            </a:r>
            <a:endParaRPr lang="ru-RU" sz="4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6" name="Рисунок 5" descr="C:\Users\User\Desktop\ПРОЕКТ - По страницам Красной  книги  природы  ЛО (апрель - май 2022г)\ПРОЕКТ (сентябрь -октябрь 21г) - 3-й г.о\ФОТО\ДЕЛАЕМ ЛЭПБУК\DSCN7676.JPG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8835" y="260648"/>
            <a:ext cx="1385570" cy="165735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7" name="Рисунок 6" descr="C:\Users\User\Desktop\ПРОЕКТ - По страницам Красной  книги  природы  ЛО (апрель - май 2022г)\ПРОЕКТ (сентябрь -октябрь 21г) - 3-й г.о\ФОТО\ДЕЛАЕМ ЛЭПБУК\DSCN7692.JPG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95736" y="476672"/>
            <a:ext cx="1728192" cy="144016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8" name="Рисунок 7" descr="C:\Users\User\Desktop\ПРОЕКТ - По страницам Красной  книги  природы  ЛО (апрель - май 2022г)\ПРОЕКТ (сентябрь -октябрь 21г) - 3-й г.о\ФОТО\ДЕЛАЕМ ЛЭПБУК\DSCN7871.JPG"/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83768" y="3717032"/>
            <a:ext cx="3744416" cy="2664296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9" name="Рисунок 8" descr="C:\Users\User\Desktop\ПРОЕКТ - По страницам Красной  книги  природы  ЛО (апрель - май 2022г)\ПРОЕКТ (сентябрь -октябрь 21г) - 3-й г.о\ФОТО\ДЕЛАЕМ ЛЭПБУК\DSCN7869.JPG"/>
          <p:cNvPicPr/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1320" y="4164530"/>
            <a:ext cx="1362844" cy="175451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10" name="Рисунок 9" descr="C:\Users\User\Desktop\ПРОЕКТ - По страницам Красной  книги  природы  ЛО (апрель - май 2022г)\ПРОЕКТ (сентябрь -октябрь 21г) - 3-й г.о\ФОТО\ДЕЛАЕМ ЛЭПБУК\DSCN7711.JPG"/>
          <p:cNvPicPr/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83968" y="260648"/>
            <a:ext cx="1962150" cy="19431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11" name="Рисунок 10" descr="C:\Users\User\Desktop\ПРОЕКТ - По страницам Красной  книги  природы  ЛО (апрель - май 2022г)\ПРОЕКТ (сентябрь -октябрь 21г) - 3-й г.о\ФОТО\ДЕЛАЕМ ЛЭПБУК\DSCN7716.JPG"/>
          <p:cNvPicPr/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16216" y="4005064"/>
            <a:ext cx="2143125" cy="1571625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12" name="Рисунок 11" descr="C:\Users\User\Desktop\ПРОЕКТ - По страницам Красной  книги  природы  ЛО (апрель - май 2022г)\ПРОЕКТ (сентябрь -октябрь 21г) - 3-й г.о\ФОТО\ДЕЛАЕМ ЛЭПБУК\DSCN7714.JPG"/>
          <p:cNvPicPr/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16216" y="332656"/>
            <a:ext cx="1866900" cy="1628775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13" name="Рисунок 12" descr="C:\Users\User\Desktop\ПРОЕКТ - По страницам Красной  книги  природы  ЛО (апрель - май 2022г)\ПРОЕКТ (сентябрь -октябрь 21г) - 3-й г.о\ФОТО\ДЕЛАЕМ ЛЭПБУК\DSCN7695.JPG"/>
          <p:cNvPicPr/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76256" y="2348880"/>
            <a:ext cx="1811169" cy="1440159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14" name="Рисунок 13" descr="C:\Users\User\Desktop\ПРОЕКТ - По страницам Красной  книги  природы  ЛО (апрель - май 2022г)\ПРОЕКТ (сентябрь -октябрь 21г) - 3-й г.о\ФОТО\ДЕЛАЕМ ЛЭПБУК\DSCN7696.JPG"/>
          <p:cNvPicPr/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5536" y="2132856"/>
            <a:ext cx="1872208" cy="1416546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sp>
        <p:nvSpPr>
          <p:cNvPr id="2" name="TextBox 1"/>
          <p:cNvSpPr txBox="1"/>
          <p:nvPr/>
        </p:nvSpPr>
        <p:spPr>
          <a:xfrm>
            <a:off x="6568358" y="6255301"/>
            <a:ext cx="2137253" cy="36933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«продукт»  проекта</a:t>
            </a:r>
            <a:endParaRPr lang="ru-RU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4893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s://belindahowardsmith.com/sitebuilder/images/bookDkRedTrimJPEG-962x69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3203848" y="1988840"/>
            <a:ext cx="4730077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ЗАЩИТА  ПРОЕКТА</a:t>
            </a:r>
            <a:endParaRPr lang="ru-RU" sz="4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6" name="Рисунок 5" descr="C:\Users\User\Desktop\18.05. ПРОЕКТ - По страницам Красной книги природы ЛО\ФОТО - защита проекта (19.05.22г)\DSCN8396.JPG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3568" y="332656"/>
            <a:ext cx="2088232" cy="1584176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7" name="Рисунок 6" descr="C:\Users\User\Desktop\18.05. ПРОЕКТ - По страницам Красной книги природы ЛО\ФОТО - защита проекта (19.05.22г)\DSCN8398.JPG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75856" y="404664"/>
            <a:ext cx="1914525" cy="13430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8" name="Рисунок 7" descr="C:\Users\User\Desktop\18.05. ПРОЕКТ - По страницам Красной книги природы ЛО\ФОТО - защита проекта (19.05.22г)\DSCN8403.JPG"/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24128" y="260648"/>
            <a:ext cx="2736304" cy="1675631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9" name="Рисунок 8" descr="C:\Users\User\Desktop\18.05. ПРОЕКТ - По страницам Красной книги природы ЛО\ФОТО - защита проекта (19.05.22г)\DSCN8405.JPG"/>
          <p:cNvPicPr/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80112" y="4509120"/>
            <a:ext cx="3095873" cy="1989956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10" name="Рисунок 9" descr="C:\Users\User\Desktop\18.05. ПРОЕКТ - По страницам Красной книги природы ЛО\ФОТО - защита проекта (19.05.22г)\DSCN8399.JPG"/>
          <p:cNvPicPr/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7584" y="2132856"/>
            <a:ext cx="1706245" cy="21526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11" name="Рисунок 10" descr="C:\Users\User\Desktop\18.05. ПРОЕКТ - По страницам Красной книги природы ЛО\ФОТО - защита проекта (19.05.22г)\DSCN8401.JPG"/>
          <p:cNvPicPr/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1560" y="4797152"/>
            <a:ext cx="2318385" cy="15240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12" name="Рисунок 11" descr="C:\Users\User\Desktop\18.05. ПРОЕКТ - По страницам Красной книги природы ЛО\ФОТО - защита проекта (19.05.22г)\DSCN8402.JPG"/>
          <p:cNvPicPr/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31840" y="5085184"/>
            <a:ext cx="2180461" cy="1296541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13" name="Рисунок 12" descr="C:\Users\User\Desktop\18.05. ПРОЕКТ - По страницам Красной книги природы ЛО\ФОТО - защита проекта (19.05.22г)\DSCN8400.JPG"/>
          <p:cNvPicPr/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31840" y="2852936"/>
            <a:ext cx="2160240" cy="1944216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14" name="Picture 11" descr="https://pbs.twimg.com/media/E3V98kiWYAAo7GK.jpg"/>
          <p:cNvPicPr>
            <a:picLocks noChangeAspect="1" noChangeArrowheads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40152" y="2780928"/>
            <a:ext cx="2088232" cy="1512168"/>
          </a:xfrm>
          <a:prstGeom prst="rect">
            <a:avLst/>
          </a:prstGeom>
          <a:noFill/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1570152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s://belindahowardsmith.com/sitebuilder/images/bookDkRedTrimJPEG-962x69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5" name="Рисунок 4" descr="https://ds04.infourok.ru/uploads/ex/0261/00077c70-9b57c432/img19.jpg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9552" y="260648"/>
            <a:ext cx="8136904" cy="6264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s://belindahowardsmith.com/sitebuilder/images/bookDkRedTrimJPEG-962x69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3131840" y="404664"/>
            <a:ext cx="295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Используемая литература:</a:t>
            </a:r>
            <a:endParaRPr lang="ru-RU" b="1" dirty="0"/>
          </a:p>
        </p:txBody>
      </p:sp>
      <p:sp>
        <p:nvSpPr>
          <p:cNvPr id="6" name="TextBox 5"/>
          <p:cNvSpPr txBox="1"/>
          <p:nvPr/>
        </p:nvSpPr>
        <p:spPr>
          <a:xfrm>
            <a:off x="1643042" y="6286520"/>
            <a:ext cx="6143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Работая над проектом мы использовали интернет-ресурсы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67544" y="980728"/>
            <a:ext cx="813690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Животные, занесённые в Красную книгу природы ЛО</a:t>
            </a:r>
            <a:r>
              <a:rPr lang="ru-RU" dirty="0" smtClean="0"/>
              <a:t>: </a:t>
            </a:r>
            <a:r>
              <a:rPr lang="en-US" dirty="0" smtClean="0">
                <a:hlinkClick r:id="rId3"/>
              </a:rPr>
              <a:t>https://zoogalaktika.ru/photos/red-data-book-region/red-data-book-severozapadnyj/red-data-book-leningrad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467544" y="1988840"/>
            <a:ext cx="843461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/>
              <a:t>Интерактивное пособие –Красная книга ЛО:  </a:t>
            </a:r>
            <a:r>
              <a:rPr lang="en-US" dirty="0" smtClean="0">
                <a:hlinkClick r:id="rId4"/>
              </a:rPr>
              <a:t>https://pedsovet.su/load/85-1-0-39453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539552" y="2420888"/>
            <a:ext cx="792088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Растения и грибы Красной книги ЛО</a:t>
            </a:r>
            <a:r>
              <a:rPr lang="ru-RU" dirty="0" smtClean="0"/>
              <a:t>:  </a:t>
            </a:r>
            <a:r>
              <a:rPr lang="en-US" dirty="0" smtClean="0">
                <a:hlinkClick r:id="rId5"/>
              </a:rPr>
              <a:t>https://ecoportal.info/rasteniya-krasnoj-knigi-leningradskoj-oblasti/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539552" y="3140968"/>
            <a:ext cx="576286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/>
              <a:t>Заповедные территории ЛО: </a:t>
            </a:r>
            <a:r>
              <a:rPr lang="en-US" dirty="0" smtClean="0">
                <a:hlinkClick r:id="rId6"/>
              </a:rPr>
              <a:t>https://</a:t>
            </a:r>
            <a:r>
              <a:rPr lang="ru-RU" dirty="0" err="1" smtClean="0">
                <a:hlinkClick r:id="rId6"/>
              </a:rPr>
              <a:t>к-я.рф</a:t>
            </a:r>
            <a:r>
              <a:rPr lang="ru-RU" dirty="0" smtClean="0">
                <a:hlinkClick r:id="rId6"/>
              </a:rPr>
              <a:t>/</a:t>
            </a:r>
            <a:r>
              <a:rPr lang="en-US" dirty="0" smtClean="0">
                <a:hlinkClick r:id="rId6"/>
              </a:rPr>
              <a:t>Portfolio/97/</a:t>
            </a:r>
            <a:endParaRPr lang="ru-RU" dirty="0" smtClean="0"/>
          </a:p>
          <a:p>
            <a:endParaRPr lang="ru-RU" dirty="0"/>
          </a:p>
        </p:txBody>
      </p:sp>
      <p:pic>
        <p:nvPicPr>
          <p:cNvPr id="11" name="Рисунок 10" descr="C:\Users\User\Desktop\КАРУСЕЛЬ ПРИРОДЫ 2019-2020у.г\3-ий год обучения\ПРОЕКТ (сентябрь -октябрь 21г) - 3-й г.о\ФОТО\ДЕЛАЕМ  ПРЕЗЕНТАЦИИ\DSCN7687.JPG"/>
          <p:cNvPicPr/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87624" y="3789040"/>
            <a:ext cx="4262862" cy="2232248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12" name="Рисунок 11" descr="C:\Users\User\Desktop\КАРУСЕЛЬ ПРИРОДЫ 2019-2020у.г\3-ий год обучения\ФОТО - 3-й год обучения\ЖИВОТНЫЕ Ленинградской области\IMG_20220111_141807.jpg"/>
          <p:cNvPicPr/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56176" y="3789040"/>
            <a:ext cx="1944216" cy="216024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s://belindahowardsmith.com/sitebuilder/images/bookDkRedTrimJPEG-962x69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5" name="Picture 8" descr="https://ds02.infourok.ru/uploads/ex/095a/00001ce1-308cf279/img17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5536" y="188640"/>
            <a:ext cx="8424936" cy="6408712"/>
          </a:xfrm>
          <a:prstGeom prst="rect">
            <a:avLst/>
          </a:prstGeom>
          <a:noFill/>
        </p:spPr>
      </p:pic>
      <p:pic>
        <p:nvPicPr>
          <p:cNvPr id="6" name="Picture 4" descr="https://www.chitalnya.ru/upload3/990/d0eef64dde068d556597e81ab1f2acde.jpe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52320" y="188640"/>
            <a:ext cx="1450301" cy="836712"/>
          </a:xfrm>
          <a:prstGeom prst="rect">
            <a:avLst/>
          </a:prstGeom>
          <a:noFill/>
        </p:spPr>
      </p:pic>
      <p:pic>
        <p:nvPicPr>
          <p:cNvPr id="7" name="Picture 2" descr="http://cdn-nus-1.pinme.ru/tumb/600/photo/11/9d/119d8b42fa77f5eb90ddee7d2b13352a.gif"/>
          <p:cNvPicPr>
            <a:picLocks noChangeAspect="1" noChangeArrowheads="1" noCrop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52120" y="2780928"/>
            <a:ext cx="2304256" cy="172819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558</TotalTime>
  <Words>1321</Words>
  <Application>Microsoft Office PowerPoint</Application>
  <PresentationFormat>Экран (4:3)</PresentationFormat>
  <Paragraphs>171</Paragraphs>
  <Slides>25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30" baseType="lpstr">
      <vt:lpstr>Arial</vt:lpstr>
      <vt:lpstr>Calibri</vt:lpstr>
      <vt:lpstr>Times New Roman</vt:lpstr>
      <vt:lpstr>Wingdings 2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CDT</cp:lastModifiedBy>
  <cp:revision>71</cp:revision>
  <dcterms:created xsi:type="dcterms:W3CDTF">2022-04-13T15:00:24Z</dcterms:created>
  <dcterms:modified xsi:type="dcterms:W3CDTF">2022-06-17T07:24:48Z</dcterms:modified>
</cp:coreProperties>
</file>